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</p:sldIdLst>
  <p:sldSz cx="18288000" cy="10287000"/>
  <p:notesSz cx="6858000" cy="9144000"/>
  <p:embeddedFontLst>
    <p:embeddedFont>
      <p:font typeface="Nunito Sans Bold" charset="1" panose="00000000000000000000"/>
      <p:regular r:id="rId117"/>
    </p:embeddedFont>
    <p:embeddedFont>
      <p:font typeface="Amiko" charset="1" panose="00000500000000000000"/>
      <p:regular r:id="rId118"/>
    </p:embeddedFont>
    <p:embeddedFont>
      <p:font typeface="Amiko Bold" charset="1" panose="00000800000000000000"/>
      <p:regular r:id="rId119"/>
    </p:embeddedFont>
    <p:embeddedFont>
      <p:font typeface="Canva Sans" charset="1" panose="020B0503030501040103"/>
      <p:regular r:id="rId120"/>
    </p:embeddedFont>
    <p:embeddedFont>
      <p:font typeface="Nunito Sans" charset="1" panose="00000000000000000000"/>
      <p:regular r:id="rId121"/>
    </p:embeddedFont>
    <p:embeddedFont>
      <p:font typeface="Canva Sans Bold" charset="1" panose="020B0803030501040103"/>
      <p:regular r:id="rId122"/>
    </p:embeddedFont>
    <p:embeddedFont>
      <p:font typeface="Nunito Sans Italics" charset="1" panose="00000000000000000000"/>
      <p:regular r:id="rId1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slides/slide99.xml" Type="http://schemas.openxmlformats.org/officeDocument/2006/relationships/slide"/><Relationship Id="rId105" Target="slides/slide100.xml" Type="http://schemas.openxmlformats.org/officeDocument/2006/relationships/slide"/><Relationship Id="rId106" Target="slides/slide101.xml" Type="http://schemas.openxmlformats.org/officeDocument/2006/relationships/slide"/><Relationship Id="rId107" Target="slides/slide102.xml" Type="http://schemas.openxmlformats.org/officeDocument/2006/relationships/slide"/><Relationship Id="rId108" Target="slides/slide103.xml" Type="http://schemas.openxmlformats.org/officeDocument/2006/relationships/slide"/><Relationship Id="rId109" Target="slides/slide104.xml" Type="http://schemas.openxmlformats.org/officeDocument/2006/relationships/slide"/><Relationship Id="rId11" Target="slides/slide6.xml" Type="http://schemas.openxmlformats.org/officeDocument/2006/relationships/slide"/><Relationship Id="rId110" Target="slides/slide105.xml" Type="http://schemas.openxmlformats.org/officeDocument/2006/relationships/slide"/><Relationship Id="rId111" Target="slides/slide106.xml" Type="http://schemas.openxmlformats.org/officeDocument/2006/relationships/slide"/><Relationship Id="rId112" Target="slides/slide107.xml" Type="http://schemas.openxmlformats.org/officeDocument/2006/relationships/slide"/><Relationship Id="rId113" Target="slides/slide108.xml" Type="http://schemas.openxmlformats.org/officeDocument/2006/relationships/slide"/><Relationship Id="rId114" Target="slides/slide109.xml" Type="http://schemas.openxmlformats.org/officeDocument/2006/relationships/slide"/><Relationship Id="rId115" Target="slides/slide110.xml" Type="http://schemas.openxmlformats.org/officeDocument/2006/relationships/slide"/><Relationship Id="rId116" Target="slides/slide111.xml" Type="http://schemas.openxmlformats.org/officeDocument/2006/relationships/slide"/><Relationship Id="rId117" Target="fonts/font117.fntdata" Type="http://schemas.openxmlformats.org/officeDocument/2006/relationships/font"/><Relationship Id="rId118" Target="fonts/font118.fntdata" Type="http://schemas.openxmlformats.org/officeDocument/2006/relationships/font"/><Relationship Id="rId119" Target="fonts/font119.fntdata" Type="http://schemas.openxmlformats.org/officeDocument/2006/relationships/font"/><Relationship Id="rId12" Target="slides/slide7.xml" Type="http://schemas.openxmlformats.org/officeDocument/2006/relationships/slide"/><Relationship Id="rId120" Target="fonts/font120.fntdata" Type="http://schemas.openxmlformats.org/officeDocument/2006/relationships/font"/><Relationship Id="rId121" Target="fonts/font121.fntdata" Type="http://schemas.openxmlformats.org/officeDocument/2006/relationships/font"/><Relationship Id="rId122" Target="fonts/font122.fntdata" Type="http://schemas.openxmlformats.org/officeDocument/2006/relationships/font"/><Relationship Id="rId123" Target="fonts/font123.fntdata" Type="http://schemas.openxmlformats.org/officeDocument/2006/relationships/font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9.png" Type="http://schemas.openxmlformats.org/officeDocument/2006/relationships/image"/><Relationship Id="rId9" Target="../media/image90.svg" Type="http://schemas.openxmlformats.org/officeDocument/2006/relationships/image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google.com/search?q=https://doi.org/10.18653/v1/2020.findings-emnlp.139" TargetMode="External" Type="http://schemas.openxmlformats.org/officeDocument/2006/relationships/hyperlink"/><Relationship Id="rId3" Target="https://doi.org/10.48550/arXiv.2203.03850" TargetMode="External" Type="http://schemas.openxmlformats.org/officeDocument/2006/relationships/hyperlink"/><Relationship Id="rId4" Target="https://doi.org/10.1016/j.jss.2024.112059" TargetMode="External" Type="http://schemas.openxmlformats.org/officeDocument/2006/relationships/hyperlink"/><Relationship Id="rId5" Target="https://github.com/microsoft/CodeBERT" TargetMode="External" Type="http://schemas.openxmlformats.org/officeDocument/2006/relationships/hyperlink"/><Relationship Id="rId6" Target="https://learn.microsoft.com/en-us/visualstudio/code-quality/code-metrics-maintainability-index-range-and-meaning?view=visualstudio" TargetMode="External" Type="http://schemas.openxmlformats.org/officeDocument/2006/relationships/hyperlink"/><Relationship Id="rId7" Target="https://doi.org/10.18653/v1/2025.findings-acl.550" TargetMode="External" Type="http://schemas.openxmlformats.org/officeDocument/2006/relationships/hyperlink"/><Relationship Id="rId8" Target="https://doi.org/10.18653/v1/2025.emnlp-main.1593" TargetMode="External" Type="http://schemas.openxmlformats.org/officeDocument/2006/relationships/hyperlink"/><Relationship Id="rId9" Target="https://aclanthology.org/2025.acl-long.127.pdf" TargetMode="External" Type="http://schemas.openxmlformats.org/officeDocument/2006/relationships/hyperlink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9.png" Type="http://schemas.openxmlformats.org/officeDocument/2006/relationships/image"/><Relationship Id="rId9" Target="https://medium.com/@anishnama20/exploring-the-power-of-encoder-decoder-models-pros-cons-and-applications-8bfbe2e66e76" TargetMode="External" Type="http://schemas.openxmlformats.org/officeDocument/2006/relationships/hyperlink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0.png" Type="http://schemas.openxmlformats.org/officeDocument/2006/relationships/image"/><Relationship Id="rId9" Target="https://medium.com/ai-insights-cobet/rotary-positional-embeddings-a-detailed-look-and-comprehensive-understanding-4ff66a874d83" TargetMode="External" Type="http://schemas.openxmlformats.org/officeDocument/2006/relationships/hyperlink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1.png" Type="http://schemas.openxmlformats.org/officeDocument/2006/relationships/image"/><Relationship Id="rId9" Target="https://medium.com/ai-insights-cobet/rotary-positional-embeddings-a-detailed-look-and-comprehensive-understanding-4ff66a874d83" TargetMode="External" Type="http://schemas.openxmlformats.org/officeDocument/2006/relationships/hyperlink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4.png" Type="http://schemas.openxmlformats.org/officeDocument/2006/relationships/image"/><Relationship Id="rId9" Target="https://blog.gopenai.com/a-visual-guide-to-flash-attention-linear-attention-and-efficient-transformers-7ba1456af70a" TargetMode="External" Type="http://schemas.openxmlformats.org/officeDocument/2006/relationships/hyperlink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sucourse.sabanciuniv.edu/plus/pluginfile.php/832145/mod_resource/content/1/Week%202%20Slides.pdf" TargetMode="External" Type="http://schemas.openxmlformats.org/officeDocument/2006/relationships/hyperlink"/><Relationship Id="rId11" Target="https://medium.com/@ramit.singh.pahwa/micro-macro-precision-recall-and-f-score-44439de1a044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medium.com/@minh.hoque/a-comprehensive-overview-of-transformer-based-models-encoders-decoders-and-more-e9bc0644a4e5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3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0.pn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1.png" Type="http://schemas.openxmlformats.org/officeDocument/2006/relationships/image"/><Relationship Id="rId9" Target="../media/image82.sv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3.png" Type="http://schemas.openxmlformats.org/officeDocument/2006/relationships/image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8554" y="3078223"/>
            <a:ext cx="14970891" cy="363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SEMEVAL-2026 TASK 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66186" y="7140639"/>
            <a:ext cx="9755629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GROUP 18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8554" y="2432387"/>
            <a:ext cx="14970891" cy="717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SMALL EDA AND SUMMARY OF MILESTONE</a:t>
            </a:r>
          </a:p>
          <a:p>
            <a:pPr algn="ctr">
              <a:lnSpc>
                <a:spcPts val="14000"/>
              </a:lnSpc>
            </a:pPr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22446" y="7652734"/>
            <a:ext cx="3043108" cy="2563819"/>
          </a:xfrm>
          <a:custGeom>
            <a:avLst/>
            <a:gdLst/>
            <a:ahLst/>
            <a:cxnLst/>
            <a:rect r="r" b="b" t="t" l="l"/>
            <a:pathLst>
              <a:path h="2563819" w="3043108">
                <a:moveTo>
                  <a:pt x="0" y="0"/>
                </a:moveTo>
                <a:lnTo>
                  <a:pt x="3043108" y="0"/>
                </a:lnTo>
                <a:lnTo>
                  <a:pt x="3043108" y="2563819"/>
                </a:lnTo>
                <a:lnTo>
                  <a:pt x="0" y="2563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31544" y="1680295"/>
            <a:ext cx="10998524" cy="18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71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CLASS DISTRIBUTION SHIFT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0843" y="4139113"/>
            <a:ext cx="14737482" cy="373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1957" indent="-460979" lvl="1">
              <a:lnSpc>
                <a:spcPts val="5978"/>
              </a:lnSpc>
              <a:buFont typeface="Arial"/>
              <a:buChar char="•"/>
            </a:pP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Tr</a:t>
            </a: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aining data is approximately balanced</a:t>
            </a:r>
          </a:p>
          <a:p>
            <a:pPr algn="just" marL="921957" indent="-460979" lvl="1">
              <a:lnSpc>
                <a:spcPts val="5978"/>
              </a:lnSpc>
              <a:buFont typeface="Arial"/>
              <a:buChar char="•"/>
            </a:pP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Test data contains fewer machine generated samples</a:t>
            </a:r>
          </a:p>
          <a:p>
            <a:pPr algn="just" marL="921957" indent="-460979" lvl="1">
              <a:lnSpc>
                <a:spcPts val="5978"/>
              </a:lnSpc>
              <a:buFont typeface="Arial"/>
              <a:buChar char="•"/>
            </a:pP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Models over predict AI class in test set</a:t>
            </a:r>
          </a:p>
          <a:p>
            <a:pPr algn="just" marL="921957" indent="-460979" lvl="1">
              <a:lnSpc>
                <a:spcPts val="5978"/>
              </a:lnSpc>
              <a:buFont typeface="Arial"/>
              <a:buChar char="•"/>
            </a:pP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Results in high recall but low precision</a:t>
            </a:r>
          </a:p>
          <a:p>
            <a:pPr algn="just">
              <a:lnSpc>
                <a:spcPts val="5978"/>
              </a:lnSpc>
            </a:pP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72603" y="6377802"/>
            <a:ext cx="3516407" cy="3516407"/>
          </a:xfrm>
          <a:custGeom>
            <a:avLst/>
            <a:gdLst/>
            <a:ahLst/>
            <a:cxnLst/>
            <a:rect r="r" b="b" t="t" l="l"/>
            <a:pathLst>
              <a:path h="3516407" w="3516407">
                <a:moveTo>
                  <a:pt x="0" y="0"/>
                </a:moveTo>
                <a:lnTo>
                  <a:pt x="3516406" y="0"/>
                </a:lnTo>
                <a:lnTo>
                  <a:pt x="3516406" y="3516406"/>
                </a:lnTo>
                <a:lnTo>
                  <a:pt x="0" y="3516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31544" y="1123117"/>
            <a:ext cx="10998524" cy="184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71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CALIBRATION OBSERVATIONS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5649" y="3541574"/>
            <a:ext cx="16836703" cy="279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Threshold c</a:t>
            </a: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alibration partially improves precision</a:t>
            </a:r>
          </a:p>
          <a:p>
            <a:pPr algn="l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Does not resolve feature representation issues</a:t>
            </a:r>
          </a:p>
          <a:p>
            <a:pPr algn="l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Highlights mismatch between training and deployment conditions</a:t>
            </a:r>
          </a:p>
          <a:p>
            <a:pPr algn="l">
              <a:lnSpc>
                <a:spcPts val="5558"/>
              </a:lnSpc>
            </a:pP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1544" y="88140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KEY DISCUSSION TAKEAWAYS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0843" y="3429916"/>
            <a:ext cx="14292164" cy="387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8690" indent="-474345" lvl="1">
              <a:lnSpc>
                <a:spcPts val="6151"/>
              </a:lnSpc>
              <a:buFont typeface="Arial"/>
              <a:buChar char="•"/>
            </a:pPr>
            <a:r>
              <a:rPr lang="en-US" sz="439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439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alidation metrics are misleading for this task</a:t>
            </a:r>
          </a:p>
          <a:p>
            <a:pPr algn="just" marL="948690" indent="-474345" lvl="1">
              <a:lnSpc>
                <a:spcPts val="6151"/>
              </a:lnSpc>
              <a:buFont typeface="Arial"/>
              <a:buChar char="•"/>
            </a:pPr>
            <a:r>
              <a:rPr lang="en-US" sz="439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Distribution shift is the dominant challenge</a:t>
            </a:r>
          </a:p>
          <a:p>
            <a:pPr algn="just" marL="948690" indent="-474345" lvl="1">
              <a:lnSpc>
                <a:spcPts val="6151"/>
              </a:lnSpc>
              <a:buFont typeface="Arial"/>
              <a:buChar char="•"/>
            </a:pPr>
            <a:r>
              <a:rPr lang="en-US" sz="439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Model capacity alone does not ensure robustness</a:t>
            </a:r>
          </a:p>
          <a:p>
            <a:pPr algn="just" marL="948690" indent="-474345" lvl="1">
              <a:lnSpc>
                <a:spcPts val="6151"/>
              </a:lnSpc>
              <a:buFont typeface="Arial"/>
              <a:buChar char="•"/>
            </a:pPr>
            <a:r>
              <a:rPr lang="en-US" sz="439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Preprocessing and data diversity are critical</a:t>
            </a:r>
          </a:p>
          <a:p>
            <a:pPr algn="just">
              <a:lnSpc>
                <a:spcPts val="6151"/>
              </a:lnSpc>
            </a:pPr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1544" y="1514535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IMPLICATIONS FOR 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4633" y="3772915"/>
            <a:ext cx="15978735" cy="383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0210" indent="-470105" lvl="1">
              <a:lnSpc>
                <a:spcPts val="6096"/>
              </a:lnSpc>
              <a:buFont typeface="Arial"/>
              <a:buChar char="•"/>
            </a:pPr>
            <a:r>
              <a:rPr lang="en-US" sz="435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435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mphasis on out of distribution evaluation</a:t>
            </a:r>
          </a:p>
          <a:p>
            <a:pPr algn="just" marL="940210" indent="-470105" lvl="1">
              <a:lnSpc>
                <a:spcPts val="6096"/>
              </a:lnSpc>
              <a:buFont typeface="Arial"/>
              <a:buChar char="•"/>
            </a:pPr>
            <a:r>
              <a:rPr lang="en-US" sz="435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Training on more diverse generators and languages</a:t>
            </a:r>
          </a:p>
          <a:p>
            <a:pPr algn="just" marL="940210" indent="-470105" lvl="1">
              <a:lnSpc>
                <a:spcPts val="6096"/>
              </a:lnSpc>
              <a:buFont typeface="Arial"/>
              <a:buChar char="•"/>
            </a:pPr>
            <a:r>
              <a:rPr lang="en-US" sz="435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Robust feature learning over stylistic cues</a:t>
            </a:r>
          </a:p>
          <a:p>
            <a:pPr algn="just" marL="940210" indent="-470105" lvl="1">
              <a:lnSpc>
                <a:spcPts val="6096"/>
              </a:lnSpc>
              <a:buFont typeface="Arial"/>
              <a:buChar char="•"/>
            </a:pPr>
            <a:r>
              <a:rPr lang="en-US" sz="435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Rethinking evaluation protocols for code detection tasks</a:t>
            </a:r>
          </a:p>
          <a:p>
            <a:pPr algn="just">
              <a:lnSpc>
                <a:spcPts val="6096"/>
              </a:lnSpc>
            </a:pPr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8554" y="4346575"/>
            <a:ext cx="14970891" cy="186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CONCLUSION</a:t>
            </a: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CONCLUSION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61086"/>
            <a:ext cx="16879292" cy="422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4392" indent="-432196" lvl="1">
              <a:lnSpc>
                <a:spcPts val="5605"/>
              </a:lnSpc>
              <a:buFont typeface="Arial"/>
              <a:buChar char="•"/>
            </a:pPr>
            <a:r>
              <a:rPr lang="en-US" sz="4003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We study SemEval 2026 Task 13 Subtask A</a:t>
            </a:r>
          </a:p>
          <a:p>
            <a:pPr algn="l" marL="864392" indent="-432196" lvl="1">
              <a:lnSpc>
                <a:spcPts val="5605"/>
              </a:lnSpc>
              <a:buFont typeface="Arial"/>
              <a:buChar char="•"/>
            </a:pPr>
            <a:r>
              <a:rPr lang="en-US" sz="4003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Goal is to distinguish human written code from machine generated code</a:t>
            </a:r>
          </a:p>
          <a:p>
            <a:pPr algn="l" marL="864392" indent="-432196" lvl="1">
              <a:lnSpc>
                <a:spcPts val="5605"/>
              </a:lnSpc>
              <a:buFont typeface="Arial"/>
              <a:buChar char="•"/>
            </a:pPr>
            <a:r>
              <a:rPr lang="en-US" sz="4003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Multiple approaches are evaluated in a SemEval compliant setting</a:t>
            </a:r>
          </a:p>
          <a:p>
            <a:pPr algn="l">
              <a:lnSpc>
                <a:spcPts val="5605"/>
              </a:lnSpc>
            </a:pPr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315641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KEY TAKEAWAYS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7337" y="3353871"/>
            <a:ext cx="14334249" cy="431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All models achieve near perfect validation performance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Severe performance drop occurs on the hidden test set</a:t>
            </a:r>
          </a:p>
          <a:p>
            <a:pPr algn="l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Distribution shift is the main challenge of this task</a:t>
            </a:r>
          </a:p>
          <a:p>
            <a:pPr algn="l">
              <a:lnSpc>
                <a:spcPts val="5739"/>
              </a:lnSpc>
            </a:pP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767225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FINAL OBSERVATIONS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6875" y="3263265"/>
            <a:ext cx="14334249" cy="368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Simple TF IDF based models generalize better than transformers</a:t>
            </a:r>
          </a:p>
          <a:p>
            <a:pPr algn="l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Masking improves some models but harms others</a:t>
            </a:r>
          </a:p>
          <a:p>
            <a:pPr algn="l" marL="906775" indent="-453388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Robust generalization remains an open problem</a:t>
            </a:r>
          </a:p>
          <a:p>
            <a:pPr algn="l">
              <a:lnSpc>
                <a:spcPts val="5879"/>
              </a:lnSpc>
            </a:pP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6339" y="4180126"/>
            <a:ext cx="16015322" cy="186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CONTRIBUTIONS</a:t>
            </a: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CONTRIBUTIONS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2448" y="2633861"/>
            <a:ext cx="14723103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İsa Utku Dursunoğlu:</a:t>
            </a:r>
            <a:r>
              <a:rPr lang="en-US" sz="33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Implemented and fine tuned CodeBERT an</a:t>
            </a:r>
            <a:r>
              <a:rPr lang="en-US" sz="33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 UniXcoder with GPTSniffer based and variable masking preprocessing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Filiz Ilgaz Sönmez: </a:t>
            </a:r>
            <a:r>
              <a:rPr lang="en-US" sz="33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Developed the CatBoost baseline and feature extraction pipeline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Enes Çağlar:</a:t>
            </a:r>
            <a:r>
              <a:rPr lang="en-US" sz="33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Implemented and evaluated the ModernBERT encoder based model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Mehmet Barış Baştuğ: </a:t>
            </a:r>
            <a:r>
              <a:rPr lang="en-US" sz="33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Implemented UniXcoder and TF IDF based lexical baselines and performed comparative analysis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b="true" sz="3399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Barbaros Yahya:</a:t>
            </a:r>
            <a:r>
              <a:rPr lang="en-US" sz="339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Implemented the XGBoost baseline and conducted performance evaluations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5093" y="2892346"/>
            <a:ext cx="15729535" cy="364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1655" indent="-450828" lvl="1">
              <a:lnSpc>
                <a:spcPts val="5846"/>
              </a:lnSpc>
              <a:buFont typeface="Arial"/>
              <a:buChar char="•"/>
            </a:pP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This work addresses SemEval 2026 Task 13, Subtask A</a:t>
            </a:r>
          </a:p>
          <a:p>
            <a:pPr algn="just" marL="901655" indent="-450828" lvl="1">
              <a:lnSpc>
                <a:spcPts val="5846"/>
              </a:lnSpc>
              <a:buFont typeface="Arial"/>
              <a:buChar char="•"/>
            </a:pP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The task is binary classification of source code</a:t>
            </a:r>
          </a:p>
          <a:p>
            <a:pPr algn="just" marL="901655" indent="-450828" lvl="1">
              <a:lnSpc>
                <a:spcPts val="5846"/>
              </a:lnSpc>
              <a:buFont typeface="Arial"/>
              <a:buChar char="•"/>
            </a:pP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Label 0 represents human authored code</a:t>
            </a:r>
          </a:p>
          <a:p>
            <a:pPr algn="just" marL="901655" indent="-450828" lvl="1">
              <a:lnSpc>
                <a:spcPts val="5846"/>
              </a:lnSpc>
              <a:buFont typeface="Arial"/>
              <a:buChar char="•"/>
            </a:pP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Label 1 represents machine generated code</a:t>
            </a:r>
          </a:p>
          <a:p>
            <a:pPr algn="just">
              <a:lnSpc>
                <a:spcPts val="584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367500" y="6539119"/>
            <a:ext cx="7553000" cy="2942157"/>
          </a:xfrm>
          <a:custGeom>
            <a:avLst/>
            <a:gdLst/>
            <a:ahLst/>
            <a:cxnLst/>
            <a:rect r="r" b="b" t="t" l="l"/>
            <a:pathLst>
              <a:path h="2942157" w="7553000">
                <a:moveTo>
                  <a:pt x="0" y="0"/>
                </a:moveTo>
                <a:lnTo>
                  <a:pt x="7553000" y="0"/>
                </a:lnTo>
                <a:lnTo>
                  <a:pt x="7553000" y="2942157"/>
                </a:lnTo>
                <a:lnTo>
                  <a:pt x="0" y="2942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7911" y="1235412"/>
            <a:ext cx="1207217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TASK OVERVIEW</a:t>
            </a:r>
          </a:p>
        </p:txBody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44738" y="630238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0833" y="1615247"/>
            <a:ext cx="14795636" cy="758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063" indent="-196031" lvl="1">
              <a:lnSpc>
                <a:spcPts val="2469"/>
              </a:lnSpc>
              <a:buFont typeface="Arial"/>
              <a:buChar char="•"/>
            </a:pP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Feng, Z., Guo, D., Tang, D., Duan, N., Feng, X., Gong, M., Shou, L., Qin, B., Liu, T., Jiang, D., &amp; Zhou, M. (2020). CodeBERT: A pre-trained model for programming and natural languages. In T. Cohn, Y. He, &amp; Y. Liu (Eds.), </a:t>
            </a:r>
            <a:r>
              <a:rPr lang="en-US" sz="1815" i="true">
                <a:solidFill>
                  <a:srgbClr val="03275A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Findings of the Association for Computational Linguistics: EMNLP 2020</a:t>
            </a: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 (pp. 1536–1547). Association for Computational Linguistics. </a:t>
            </a:r>
            <a:r>
              <a:rPr lang="en-US" sz="1815" u="sng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  <a:hlinkClick r:id="rId2" tooltip="https://www.google.com/search?q=https://doi.org/10.18653/v1/2020.findings-emnlp.139"/>
              </a:rPr>
              <a:t>https://doi.org/10.18653/v1/2020.findings-emnlp.139</a:t>
            </a:r>
          </a:p>
          <a:p>
            <a:pPr algn="l" marL="392063" indent="-196031" lvl="1">
              <a:lnSpc>
                <a:spcPts val="2469"/>
              </a:lnSpc>
              <a:buFont typeface="Arial"/>
              <a:buChar char="•"/>
            </a:pP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Guo, D., Lu, S., Duan, </a:t>
            </a: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N., Wang, Y., Zhou, M., &amp; Yin, J. (2022). UniXcoder: Unified cross-modal pre-training for code representation. </a:t>
            </a:r>
            <a:r>
              <a:rPr lang="en-US" sz="1815" i="true">
                <a:solidFill>
                  <a:srgbClr val="03275A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Proceedings of the 60th Annual Meeting of the Association for Computational Linguistics (Volume 1: Long Papers)</a:t>
            </a: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, 7212–7225. Association for Computational Linguistics. </a:t>
            </a:r>
            <a:r>
              <a:rPr lang="en-US" sz="1815" u="sng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  <a:hlinkClick r:id="rId3" tooltip="https://doi.org/10.48550/arXiv.2203.03850"/>
              </a:rPr>
              <a:t>https://doi.org/10.48550/arXiv.2203.03850</a:t>
            </a:r>
          </a:p>
          <a:p>
            <a:pPr algn="l" marL="392063" indent="-196031" lvl="1">
              <a:lnSpc>
                <a:spcPts val="2469"/>
              </a:lnSpc>
              <a:buFont typeface="Arial"/>
              <a:buChar char="•"/>
            </a:pP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Nguyen, P. T., Di Rocco, J., Di Sipio, C., Rubei, R., Di Ruscio, D., &amp; Di Penta, M. (2024). GPTSniffer: A CodeBERT-based classifier to detect source code written by ChatGPT. </a:t>
            </a:r>
            <a:r>
              <a:rPr lang="en-US" sz="1815" i="true">
                <a:solidFill>
                  <a:srgbClr val="03275A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Journal of Systems and Software</a:t>
            </a: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, 214, 112059. </a:t>
            </a:r>
            <a:r>
              <a:rPr lang="en-US" sz="1815" u="sng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  <a:hlinkClick r:id="rId4" tooltip="https://doi.org/10.1016/j.jss.2024.112059"/>
              </a:rPr>
              <a:t>https://doi.org/10.1016/j.jss.2024.112059</a:t>
            </a:r>
          </a:p>
          <a:p>
            <a:pPr algn="l" marL="392063" indent="-196031" lvl="1">
              <a:lnSpc>
                <a:spcPts val="2469"/>
              </a:lnSpc>
              <a:buFont typeface="Arial"/>
              <a:buChar char="•"/>
            </a:pP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Microsoft. (n.d.). </a:t>
            </a:r>
            <a:r>
              <a:rPr lang="en-US" sz="1815" i="true">
                <a:solidFill>
                  <a:srgbClr val="03275A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CodeBERT</a:t>
            </a: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. GitHub. Retrieved November 22, 2025, from </a:t>
            </a:r>
            <a:r>
              <a:rPr lang="en-US" sz="1815" u="sng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  <a:hlinkClick r:id="rId5" tooltip="https://github.com/microsoft/CodeBERT"/>
              </a:rPr>
              <a:t>https://github.com/microsoft/CodeBERT  </a:t>
            </a:r>
          </a:p>
          <a:p>
            <a:pPr algn="l" marL="392063" indent="-196031" lvl="1">
              <a:lnSpc>
                <a:spcPts val="2469"/>
              </a:lnSpc>
              <a:buFont typeface="Arial"/>
              <a:buChar char="•"/>
            </a:pP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Microsoft. (n.d.). </a:t>
            </a:r>
            <a:r>
              <a:rPr lang="en-US" sz="1815" i="true">
                <a:solidFill>
                  <a:srgbClr val="03275A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Code metrics - Maintainability index range and meaning</a:t>
            </a: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. Microsoft Learn. Retrieved January 4, 2026, from </a:t>
            </a:r>
            <a:r>
              <a:rPr lang="en-US" sz="1815" u="sng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  <a:hlinkClick r:id="rId6" tooltip="https://learn.microsoft.com/en-us/visualstudio/code-quality/code-metrics-maintainability-index-range-and-meaning?view=visualstudio"/>
              </a:rPr>
              <a:t>https://learn.microsoft.com/en-us/visualstudio/code-quality/code-metrics-maintainability-index-range-and-meaning?view=visualstudio</a:t>
            </a:r>
          </a:p>
          <a:p>
            <a:pPr algn="l" marL="392063" indent="-196031" lvl="1">
              <a:lnSpc>
                <a:spcPts val="2469"/>
              </a:lnSpc>
              <a:buFont typeface="Arial"/>
              <a:buChar char="•"/>
            </a:pP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Orel, D., Azizov, D., &amp; Nakov, P. (2025). CoDet-M4: Detecting machine-generated code in multi-lingual, multi-generator, and multi-domain settings. In W. Che, J. Nabende, E. Shutova, &amp; M. T. Pilehvar (Eds.), </a:t>
            </a:r>
            <a:r>
              <a:rPr lang="en-US" sz="1815" i="true">
                <a:solidFill>
                  <a:srgbClr val="03275A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Findings of the Association for Computational Linguistics</a:t>
            </a: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: ACL 2025 (pp. 10570–10593). Association for Computational Linguistics. </a:t>
            </a:r>
            <a:r>
              <a:rPr lang="en-US" sz="1815" u="sng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  <a:hlinkClick r:id="rId7" tooltip="https://doi.org/10.18653/v1/2025.findings-acl.550"/>
              </a:rPr>
              <a:t>https://doi.org/10.18653/v1/2025.findings-acl.550</a:t>
            </a:r>
          </a:p>
          <a:p>
            <a:pPr algn="l" marL="392063" indent="-196031" lvl="1">
              <a:lnSpc>
                <a:spcPts val="2469"/>
              </a:lnSpc>
              <a:buFont typeface="Arial"/>
              <a:buChar char="•"/>
            </a:pP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Orel, D., Paul, I., Gurevych, I., &amp; Nakov, P. (2025). Droid: A resource suite for AI-generated code detection. In C. Christodoulopoulos, T. Chakraborty, C. Rose, &amp; V. Peng (Eds.), </a:t>
            </a:r>
            <a:r>
              <a:rPr lang="en-US" sz="1815" i="true">
                <a:solidFill>
                  <a:srgbClr val="03275A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Proceedings of the 2025 Conference on Empirical Methods in Natural Language Processing</a:t>
            </a: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 (pp. 31251–31277). Association for Computational Linguistics. </a:t>
            </a:r>
            <a:r>
              <a:rPr lang="en-US" sz="1815" u="sng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  <a:hlinkClick r:id="rId8" tooltip="https://doi.org/10.18653/v1/2025.emnlp-main.1593"/>
              </a:rPr>
              <a:t>https://doi.org/10.18653/v1/2025.emnlp-main.1593</a:t>
            </a:r>
          </a:p>
          <a:p>
            <a:pPr algn="l" marL="392063" indent="-196031" lvl="1">
              <a:lnSpc>
                <a:spcPts val="2469"/>
              </a:lnSpc>
              <a:buFont typeface="Arial"/>
              <a:buChar char="•"/>
            </a:pP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Warner, B., Chaffin, A., Clavié, B., Weller, O., Hallström, O., Taghadouini, S., Gallagher, A., Biswas, R., Ladhak, F., Aarsen, T., Adams, G. T., Howard, J., &amp; Poli, I. (2025). Smarter, better, faster, longer: A modern bidirectional encoder for fast, memory efficient, and long context finetuning and inference. I</a:t>
            </a:r>
            <a:r>
              <a:rPr lang="en-US" sz="1815" i="true">
                <a:solidFill>
                  <a:srgbClr val="03275A"/>
                </a:solidFill>
                <a:latin typeface="Nunito Sans Italics"/>
                <a:ea typeface="Nunito Sans Italics"/>
                <a:cs typeface="Nunito Sans Italics"/>
                <a:sym typeface="Nunito Sans Italics"/>
              </a:rPr>
              <a:t>n Proceedings of the 63rd Annual Meeting of the Association for Computational Linguistics (Volume 1: Long Papers)</a:t>
            </a:r>
            <a:r>
              <a:rPr lang="en-US" sz="1815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 (pp. 2526–2547). Association for Computational Linguistics. </a:t>
            </a:r>
            <a:r>
              <a:rPr lang="en-US" sz="1815" u="sng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  <a:hlinkClick r:id="rId9" tooltip="https://aclanthology.org/2025.acl-long.127.pdf"/>
              </a:rPr>
              <a:t>https://aclanthology.org/2025.acl-long.127.pdf</a:t>
            </a:r>
          </a:p>
        </p:txBody>
      </p: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15856" y="3332480"/>
            <a:ext cx="9656288" cy="391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99"/>
              </a:lnSpc>
            </a:pPr>
            <a:r>
              <a:rPr lang="en-US" b="true" sz="150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THANK</a:t>
            </a:r>
          </a:p>
          <a:p>
            <a:pPr algn="ctr">
              <a:lnSpc>
                <a:spcPts val="15099"/>
              </a:lnSpc>
            </a:pPr>
            <a:r>
              <a:rPr lang="en-US" b="true" sz="150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YOU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403664" y="451149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90" y="1064495"/>
                </a:lnTo>
                <a:lnTo>
                  <a:pt x="2128990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18500" y="7702081"/>
            <a:ext cx="2251000" cy="2302813"/>
          </a:xfrm>
          <a:custGeom>
            <a:avLst/>
            <a:gdLst/>
            <a:ahLst/>
            <a:cxnLst/>
            <a:rect r="r" b="b" t="t" l="l"/>
            <a:pathLst>
              <a:path h="2302813" w="2251000">
                <a:moveTo>
                  <a:pt x="0" y="0"/>
                </a:moveTo>
                <a:lnTo>
                  <a:pt x="2251000" y="0"/>
                </a:lnTo>
                <a:lnTo>
                  <a:pt x="2251000" y="2302813"/>
                </a:lnTo>
                <a:lnTo>
                  <a:pt x="0" y="2302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869452"/>
            <a:ext cx="15729535" cy="5473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Large language models are widely used for code generation</a:t>
            </a:r>
          </a:p>
          <a:p>
            <a:pPr algn="l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Automatically generated code is increasingly present in real world systems</a:t>
            </a:r>
          </a:p>
          <a:p>
            <a:pPr algn="l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Reli</a:t>
            </a: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able detection is important for robustness, security, and evaluation</a:t>
            </a:r>
          </a:p>
          <a:p>
            <a:pPr algn="l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The task emphasizes generalization beyond known generators</a:t>
            </a:r>
          </a:p>
          <a:p>
            <a:pPr algn="l">
              <a:lnSpc>
                <a:spcPts val="542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107911" y="1514535"/>
            <a:ext cx="1207217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WHY THIS TASK MATTERS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8298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789763"/>
            <a:ext cx="15946892" cy="6139553"/>
          </a:xfrm>
          <a:custGeom>
            <a:avLst/>
            <a:gdLst/>
            <a:ahLst/>
            <a:cxnLst/>
            <a:rect r="r" b="b" t="t" l="l"/>
            <a:pathLst>
              <a:path h="6139553" w="15946892">
                <a:moveTo>
                  <a:pt x="0" y="0"/>
                </a:moveTo>
                <a:lnTo>
                  <a:pt x="15946892" y="0"/>
                </a:lnTo>
                <a:lnTo>
                  <a:pt x="15946892" y="6139553"/>
                </a:lnTo>
                <a:lnTo>
                  <a:pt x="0" y="61395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749240">
            <a:off x="14875547" y="9015324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07911" y="1315641"/>
            <a:ext cx="1207217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DATASET OVERVIEW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80843" y="4751047"/>
            <a:ext cx="13765670" cy="3871595"/>
          </a:xfrm>
          <a:custGeom>
            <a:avLst/>
            <a:gdLst/>
            <a:ahLst/>
            <a:cxnLst/>
            <a:rect r="r" b="b" t="t" l="l"/>
            <a:pathLst>
              <a:path h="3871595" w="13765670">
                <a:moveTo>
                  <a:pt x="0" y="0"/>
                </a:moveTo>
                <a:lnTo>
                  <a:pt x="13765670" y="0"/>
                </a:lnTo>
                <a:lnTo>
                  <a:pt x="13765670" y="3871595"/>
                </a:lnTo>
                <a:lnTo>
                  <a:pt x="0" y="3871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07911" y="2109907"/>
            <a:ext cx="1207217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LANGUAGE DISTRIBUTION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5093" y="3393537"/>
            <a:ext cx="15729535" cy="196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Strong imbalance across programming languages</a:t>
            </a:r>
          </a:p>
          <a:p>
            <a:pPr algn="just">
              <a:lnSpc>
                <a:spcPts val="5286"/>
              </a:lnSpc>
            </a:pP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78678" y="4727038"/>
            <a:ext cx="10930643" cy="5137402"/>
          </a:xfrm>
          <a:custGeom>
            <a:avLst/>
            <a:gdLst/>
            <a:ahLst/>
            <a:cxnLst/>
            <a:rect r="r" b="b" t="t" l="l"/>
            <a:pathLst>
              <a:path h="5137402" w="10930643">
                <a:moveTo>
                  <a:pt x="0" y="0"/>
                </a:moveTo>
                <a:lnTo>
                  <a:pt x="10930644" y="0"/>
                </a:lnTo>
                <a:lnTo>
                  <a:pt x="10930644" y="5137402"/>
                </a:lnTo>
                <a:lnTo>
                  <a:pt x="0" y="5137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33386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49240">
            <a:off x="14740950" y="8432473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5" y="0"/>
                </a:lnTo>
                <a:lnTo>
                  <a:pt x="2252125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749240">
            <a:off x="1905275" y="293554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4"/>
                </a:moveTo>
                <a:lnTo>
                  <a:pt x="2128989" y="1064494"/>
                </a:lnTo>
                <a:lnTo>
                  <a:pt x="2128989" y="0"/>
                </a:lnTo>
                <a:lnTo>
                  <a:pt x="0" y="0"/>
                </a:lnTo>
                <a:lnTo>
                  <a:pt x="0" y="10644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07911" y="630238"/>
            <a:ext cx="12072178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KEY EDA INSIGHT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0843" y="1765253"/>
            <a:ext cx="15729535" cy="321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3706" indent="-396853" lvl="1">
              <a:lnSpc>
                <a:spcPts val="5146"/>
              </a:lnSpc>
              <a:buFont typeface="Arial"/>
              <a:buChar char="•"/>
            </a:pPr>
            <a:r>
              <a:rPr lang="en-US" sz="36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Although label distribution is balanced</a:t>
            </a:r>
          </a:p>
          <a:p>
            <a:pPr algn="just" marL="793706" indent="-396853" lvl="1">
              <a:lnSpc>
                <a:spcPts val="5146"/>
              </a:lnSpc>
              <a:buFont typeface="Arial"/>
              <a:buChar char="•"/>
            </a:pPr>
            <a:r>
              <a:rPr lang="en-US" sz="36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Programming language distribu</a:t>
            </a:r>
            <a:r>
              <a:rPr lang="en-US" sz="36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tio</a:t>
            </a:r>
            <a:r>
              <a:rPr lang="en-US" sz="36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 is highly skewed</a:t>
            </a:r>
          </a:p>
          <a:p>
            <a:pPr algn="just" marL="793706" indent="-396853" lvl="1">
              <a:lnSpc>
                <a:spcPts val="5146"/>
              </a:lnSpc>
              <a:buFont typeface="Arial"/>
              <a:buChar char="•"/>
            </a:pPr>
            <a:r>
              <a:rPr lang="en-US" sz="36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</a:t>
            </a:r>
            <a:r>
              <a:rPr lang="en-US" sz="36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odels may overfit to Python specific patterns</a:t>
            </a:r>
          </a:p>
          <a:p>
            <a:pPr algn="just" marL="793706" indent="-396853" lvl="1">
              <a:lnSpc>
                <a:spcPts val="5146"/>
              </a:lnSpc>
              <a:buFont typeface="Arial"/>
              <a:buChar char="•"/>
            </a:pPr>
            <a:r>
              <a:rPr lang="en-US" sz="36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Gener</a:t>
            </a:r>
            <a:r>
              <a:rPr lang="en-US" sz="36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al</a:t>
            </a:r>
            <a:r>
              <a:rPr lang="en-US" sz="36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ization to low resource languages is a major challenge</a:t>
            </a:r>
          </a:p>
          <a:p>
            <a:pPr algn="just">
              <a:lnSpc>
                <a:spcPts val="5146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9233" y="3007598"/>
            <a:ext cx="15729535" cy="341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Accuracy alone is not sufficient due to language imbalance</a:t>
            </a:r>
          </a:p>
          <a:p>
            <a:pPr algn="just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Mac</a:t>
            </a: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ro F1 score is selected as the primary metric</a:t>
            </a:r>
          </a:p>
          <a:p>
            <a:pPr algn="just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Ensures equ</a:t>
            </a: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al </a:t>
            </a: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importance for all classes and languages</a:t>
            </a:r>
          </a:p>
          <a:p>
            <a:pPr algn="just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Encourages robustness across underrepresented languages</a:t>
            </a:r>
          </a:p>
          <a:p>
            <a:pPr algn="just">
              <a:lnSpc>
                <a:spcPts val="542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80843" y="6655601"/>
            <a:ext cx="14477318" cy="1248669"/>
          </a:xfrm>
          <a:custGeom>
            <a:avLst/>
            <a:gdLst/>
            <a:ahLst/>
            <a:cxnLst/>
            <a:rect r="r" b="b" t="t" l="l"/>
            <a:pathLst>
              <a:path h="1248669" w="14477318">
                <a:moveTo>
                  <a:pt x="0" y="0"/>
                </a:moveTo>
                <a:lnTo>
                  <a:pt x="14477318" y="0"/>
                </a:lnTo>
                <a:lnTo>
                  <a:pt x="14477318" y="1248669"/>
                </a:lnTo>
                <a:lnTo>
                  <a:pt x="0" y="12486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7911" y="539810"/>
            <a:ext cx="12072178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METRIC CHOICE MOTIVATION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07911" y="1162050"/>
            <a:ext cx="12072178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IMPLICATIONS FOR MODELING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3379" y="3659798"/>
            <a:ext cx="17201242" cy="371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5189" indent="-457594" lvl="1">
              <a:lnSpc>
                <a:spcPts val="5934"/>
              </a:lnSpc>
              <a:buFont typeface="Arial"/>
              <a:buChar char="•"/>
            </a:pP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Surface level cues may dominate due to </a:t>
            </a:r>
            <a:r>
              <a:rPr lang="en-US" b="true" sz="423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language skew</a:t>
            </a:r>
          </a:p>
          <a:p>
            <a:pPr algn="just" marL="915189" indent="-457594" lvl="1">
              <a:lnSpc>
                <a:spcPts val="5934"/>
              </a:lnSpc>
              <a:buFont typeface="Arial"/>
              <a:buChar char="•"/>
            </a:pP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</a:t>
            </a: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odels must learn </a:t>
            </a:r>
            <a:r>
              <a:rPr lang="en-US" b="true" sz="423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semantic</a:t>
            </a: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and </a:t>
            </a:r>
            <a:r>
              <a:rPr lang="en-US" b="true" sz="423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structur</a:t>
            </a:r>
            <a:r>
              <a:rPr lang="en-US" b="true" sz="423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al</a:t>
            </a: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</a:t>
            </a: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patterns</a:t>
            </a:r>
          </a:p>
          <a:p>
            <a:pPr algn="just" marL="915189" indent="-457594" lvl="1">
              <a:lnSpc>
                <a:spcPts val="5934"/>
              </a:lnSpc>
              <a:buFont typeface="Arial"/>
              <a:buChar char="•"/>
            </a:pPr>
            <a:r>
              <a:rPr lang="en-US" b="true" sz="423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Preprocessing</a:t>
            </a: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and </a:t>
            </a:r>
            <a:r>
              <a:rPr lang="en-US" b="true" sz="423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masking</a:t>
            </a: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are critical to reduce bias</a:t>
            </a:r>
          </a:p>
          <a:p>
            <a:pPr algn="just" marL="915189" indent="-457594" lvl="1">
              <a:lnSpc>
                <a:spcPts val="5934"/>
              </a:lnSpc>
              <a:buFont typeface="Arial"/>
              <a:buChar char="•"/>
            </a:pP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Evaluation must consider </a:t>
            </a:r>
            <a:r>
              <a:rPr lang="en-US" b="true" sz="423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distribution shift</a:t>
            </a:r>
            <a:r>
              <a:rPr lang="en-US" sz="423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explicitly</a:t>
            </a:r>
          </a:p>
          <a:p>
            <a:pPr algn="just">
              <a:lnSpc>
                <a:spcPts val="593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07911" y="1135182"/>
            <a:ext cx="12072178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SUMMARY OF EDA FINDINGS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3520759"/>
            <a:ext cx="16394644" cy="449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7278" indent="-458639" lvl="1">
              <a:lnSpc>
                <a:spcPts val="5948"/>
              </a:lnSpc>
              <a:buFont typeface="Arial"/>
              <a:buChar char="•"/>
            </a:pP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Dataset is </a:t>
            </a:r>
            <a:r>
              <a:rPr lang="en-US" b="true" sz="424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large</a:t>
            </a: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and </a:t>
            </a:r>
            <a:r>
              <a:rPr lang="en-US" b="true" sz="424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balanced</a:t>
            </a: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at the label level</a:t>
            </a:r>
          </a:p>
          <a:p>
            <a:pPr algn="l" marL="917278" indent="-458639" lvl="1">
              <a:lnSpc>
                <a:spcPts val="5948"/>
              </a:lnSpc>
              <a:buFont typeface="Arial"/>
              <a:buChar char="•"/>
            </a:pP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Severe </a:t>
            </a:r>
            <a:r>
              <a:rPr lang="en-US" b="true" sz="424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imbalance</a:t>
            </a: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exists at the language level</a:t>
            </a:r>
          </a:p>
          <a:p>
            <a:pPr algn="l" marL="917278" indent="-458639" lvl="1">
              <a:lnSpc>
                <a:spcPts val="5948"/>
              </a:lnSpc>
              <a:buFont typeface="Arial"/>
              <a:buChar char="•"/>
            </a:pP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Python centric bias is a </a:t>
            </a:r>
            <a:r>
              <a:rPr lang="en-US" b="true" sz="424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core</a:t>
            </a: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difficu</a:t>
            </a: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</a:t>
            </a: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ty of the task</a:t>
            </a:r>
          </a:p>
          <a:p>
            <a:pPr algn="l" marL="917278" indent="-458639" lvl="1">
              <a:lnSpc>
                <a:spcPts val="5948"/>
              </a:lnSpc>
              <a:buFont typeface="Arial"/>
              <a:buChar char="•"/>
            </a:pP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</a:t>
            </a: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ese findings directly </a:t>
            </a:r>
            <a:r>
              <a:rPr lang="en-US" b="true" sz="4248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motivate </a:t>
            </a:r>
            <a:r>
              <a:rPr lang="en-US" sz="424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our modeling and preprocessing choices</a:t>
            </a:r>
          </a:p>
          <a:p>
            <a:pPr algn="l">
              <a:lnSpc>
                <a:spcPts val="5948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8554" y="3294301"/>
            <a:ext cx="14970891" cy="363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RELATED </a:t>
            </a:r>
          </a:p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WORK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8554" y="4180126"/>
            <a:ext cx="14970891" cy="186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83365" y="6916505"/>
            <a:ext cx="2917919" cy="2804850"/>
          </a:xfrm>
          <a:custGeom>
            <a:avLst/>
            <a:gdLst/>
            <a:ahLst/>
            <a:cxnLst/>
            <a:rect r="r" b="b" t="t" l="l"/>
            <a:pathLst>
              <a:path h="2804850" w="2917919">
                <a:moveTo>
                  <a:pt x="0" y="0"/>
                </a:moveTo>
                <a:lnTo>
                  <a:pt x="2917919" y="0"/>
                </a:lnTo>
                <a:lnTo>
                  <a:pt x="2917919" y="2804850"/>
                </a:lnTo>
                <a:lnTo>
                  <a:pt x="0" y="2804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51261" y="7044787"/>
            <a:ext cx="2398874" cy="2676568"/>
          </a:xfrm>
          <a:custGeom>
            <a:avLst/>
            <a:gdLst/>
            <a:ahLst/>
            <a:cxnLst/>
            <a:rect r="r" b="b" t="t" l="l"/>
            <a:pathLst>
              <a:path h="2676568" w="2398874">
                <a:moveTo>
                  <a:pt x="0" y="0"/>
                </a:moveTo>
                <a:lnTo>
                  <a:pt x="2398874" y="0"/>
                </a:lnTo>
                <a:lnTo>
                  <a:pt x="2398874" y="2676568"/>
                </a:lnTo>
                <a:lnTo>
                  <a:pt x="0" y="26765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31544" y="53981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RELATED WORK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9519" y="2484375"/>
            <a:ext cx="14508962" cy="490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With the increasing adoption of AI systems, research on machine-generated code detection has grown rapidly in recent years</a:t>
            </a:r>
          </a:p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Exis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ting studies explore both feature based and neural approaches</a:t>
            </a:r>
          </a:p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Focus is on improving robustness across generators and languages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5018" y="414457"/>
            <a:ext cx="1089796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GPTSNIFFER (NGUYEN ET AL., 2024)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2803" y="2111004"/>
            <a:ext cx="16394644" cy="470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234" indent="-360117" lvl="1">
              <a:lnSpc>
                <a:spcPts val="4670"/>
              </a:lnSpc>
              <a:buFont typeface="Arial"/>
              <a:buChar char="•"/>
            </a:pP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Detects whether a code snippet is written by ChatGPT or humans</a:t>
            </a:r>
          </a:p>
          <a:p>
            <a:pPr algn="l" marL="720234" indent="-360117" lvl="1">
              <a:lnSpc>
                <a:spcPts val="4670"/>
              </a:lnSpc>
              <a:buFont typeface="Arial"/>
              <a:buChar char="•"/>
            </a:pP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Bu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ilt on </a:t>
            </a:r>
            <a:r>
              <a:rPr lang="en-US" b="true" sz="3335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CodeBERT</a:t>
            </a:r>
          </a:p>
          <a:p>
            <a:pPr algn="l" marL="720234" indent="-360117" lvl="1">
              <a:lnSpc>
                <a:spcPts val="4670"/>
              </a:lnSpc>
              <a:buFont typeface="Arial"/>
              <a:buChar char="•"/>
            </a:pP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Architecture consists of three components: Extractor, Tokenizer, Classifier</a:t>
            </a:r>
          </a:p>
          <a:p>
            <a:pPr algn="l" marL="720234" indent="-360117" lvl="1">
              <a:lnSpc>
                <a:spcPts val="4670"/>
              </a:lnSpc>
              <a:buFont typeface="Arial"/>
              <a:buChar char="•"/>
            </a:pP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Shows that aggressive </a:t>
            </a:r>
            <a:r>
              <a:rPr lang="en-US" b="true" sz="3335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preprocessing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, removing surface-level artifacts (e.g., comments, package names), improves performance</a:t>
            </a:r>
          </a:p>
          <a:p>
            <a:pPr algn="l" marL="720234" indent="-360117" lvl="1">
              <a:lnSpc>
                <a:spcPts val="4670"/>
              </a:lnSpc>
              <a:buFont typeface="Arial"/>
              <a:buChar char="•"/>
            </a:pP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Dem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onstrates CodeBERT’s effectiveness in using </a:t>
            </a:r>
            <a:r>
              <a:rPr lang="en-US" b="true" sz="3335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semantic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info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ion fo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 </a:t>
            </a:r>
            <a:r>
              <a:rPr lang="en-US" sz="333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code classification</a:t>
            </a:r>
          </a:p>
          <a:p>
            <a:pPr algn="l">
              <a:lnSpc>
                <a:spcPts val="467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007261" y="5717400"/>
            <a:ext cx="9847179" cy="4308141"/>
          </a:xfrm>
          <a:custGeom>
            <a:avLst/>
            <a:gdLst/>
            <a:ahLst/>
            <a:cxnLst/>
            <a:rect r="r" b="b" t="t" l="l"/>
            <a:pathLst>
              <a:path h="4308141" w="9847179">
                <a:moveTo>
                  <a:pt x="0" y="0"/>
                </a:moveTo>
                <a:lnTo>
                  <a:pt x="9847180" y="0"/>
                </a:lnTo>
                <a:lnTo>
                  <a:pt x="9847180" y="4308141"/>
                </a:lnTo>
                <a:lnTo>
                  <a:pt x="0" y="4308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5256"/>
            <a:ext cx="17002712" cy="524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ntroduces </a:t>
            </a:r>
            <a:r>
              <a:rPr lang="en-US" b="true" sz="29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multi-way classification data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for AI-generated code detection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Re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leases DroidDetect-Base and DroidDetect-Large</a:t>
            </a: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 - 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Fine-tuned from </a:t>
            </a:r>
            <a:r>
              <a:rPr lang="en-US" sz="2976" b="true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ModernBERT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b="true" sz="29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Evaluates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multiple detectors:</a:t>
            </a: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 - 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GPTSniffer, CoDet-M4, GPT-Zero, Fast-DetectGPT, M4 classifier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Trains models</a:t>
            </a: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 - 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Graph Convolutional Network (GCN)</a:t>
            </a: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 - CatBoost classifier</a:t>
            </a: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 - Encoder-only transformers (outperform all baselines)</a:t>
            </a:r>
          </a:p>
          <a:p>
            <a:pPr algn="l">
              <a:lnSpc>
                <a:spcPts val="444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537467" y="6051345"/>
            <a:ext cx="9360101" cy="3954643"/>
          </a:xfrm>
          <a:custGeom>
            <a:avLst/>
            <a:gdLst/>
            <a:ahLst/>
            <a:cxnLst/>
            <a:rect r="r" b="b" t="t" l="l"/>
            <a:pathLst>
              <a:path h="3954643" w="9360101">
                <a:moveTo>
                  <a:pt x="0" y="0"/>
                </a:moveTo>
                <a:lnTo>
                  <a:pt x="9360101" y="0"/>
                </a:lnTo>
                <a:lnTo>
                  <a:pt x="9360101" y="3954643"/>
                </a:lnTo>
                <a:lnTo>
                  <a:pt x="0" y="3954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7231" y="285750"/>
            <a:ext cx="12140573" cy="70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b="true" sz="53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DROID (OREL, PAUL, ET AL., 2025)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36315"/>
            <a:ext cx="17050247" cy="46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Uses both traditional machine learning approaches (SVM and CatBoost) and DNNs (CodeBERT, UniXcoder, CodeT5) to identify LLM-generated code</a:t>
            </a:r>
          </a:p>
          <a:p>
            <a:pPr algn="l">
              <a:lnSpc>
                <a:spcPts val="4166"/>
              </a:lnSpc>
            </a:pPr>
            <a:r>
              <a:rPr lang="en-US" sz="2976" b="true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Key findings: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Mode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 can al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ost perfect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y de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ect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LLM-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generat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ed code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DNN-b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ased models are more consistent across programming languages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DNNs effectively capture hidden stylistic and structural characteristics unique to each LLM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LLM code is more structured (empty lines, more assignments operations)</a:t>
            </a:r>
          </a:p>
          <a:p>
            <a:pPr algn="l">
              <a:lnSpc>
                <a:spcPts val="416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711708" y="6421390"/>
            <a:ext cx="6864583" cy="3578164"/>
          </a:xfrm>
          <a:custGeom>
            <a:avLst/>
            <a:gdLst/>
            <a:ahLst/>
            <a:cxnLst/>
            <a:rect r="r" b="b" t="t" l="l"/>
            <a:pathLst>
              <a:path h="3578164" w="6864583">
                <a:moveTo>
                  <a:pt x="0" y="0"/>
                </a:moveTo>
                <a:lnTo>
                  <a:pt x="6864584" y="0"/>
                </a:lnTo>
                <a:lnTo>
                  <a:pt x="6864584" y="3578164"/>
                </a:lnTo>
                <a:lnTo>
                  <a:pt x="0" y="3578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61483" y="366234"/>
            <a:ext cx="12165034" cy="23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b="true" sz="57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CODET-M4 (OREL, AZIZOV, &amp; NAKOV, 2025)</a:t>
            </a:r>
          </a:p>
          <a:p>
            <a:pPr algn="ctr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245" y="1496314"/>
            <a:ext cx="17483510" cy="541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171" indent="-332086" lvl="1">
              <a:lnSpc>
                <a:spcPts val="4306"/>
              </a:lnSpc>
              <a:buFont typeface="Arial"/>
              <a:buChar char="•"/>
            </a:pPr>
            <a:r>
              <a:rPr lang="en-US" b="true" sz="30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Presents UniXcoder</a:t>
            </a: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, a unified cross-modal pre-trained model for programming languages</a:t>
            </a:r>
          </a:p>
          <a:p>
            <a:pPr algn="l" marL="664171" indent="-332086" lvl="1">
              <a:lnSpc>
                <a:spcPts val="4306"/>
              </a:lnSpc>
              <a:buFont typeface="Arial"/>
              <a:buChar char="•"/>
            </a:pP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Lev</a:t>
            </a: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erages multi-modal contents to enhance code representation</a:t>
            </a:r>
          </a:p>
          <a:p>
            <a:pPr algn="l">
              <a:lnSpc>
                <a:spcPts val="4306"/>
              </a:lnSpc>
            </a:pP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- Code comment </a:t>
            </a:r>
          </a:p>
          <a:p>
            <a:pPr algn="l">
              <a:lnSpc>
                <a:spcPts val="4306"/>
              </a:lnSpc>
            </a:pP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- A</a:t>
            </a: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bstract syntax tree (AST)</a:t>
            </a:r>
          </a:p>
          <a:p>
            <a:pPr algn="l" marL="664171" indent="-332086" lvl="1">
              <a:lnSpc>
                <a:spcPts val="4306"/>
              </a:lnSpc>
              <a:buFont typeface="Arial"/>
              <a:buChar char="•"/>
            </a:pP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</a:t>
            </a: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v</a:t>
            </a: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aluates UniXcoder on five tasks: clone detection, code search, code summarization, code generation, and code completion</a:t>
            </a:r>
          </a:p>
          <a:p>
            <a:pPr algn="l" marL="664171" indent="-332086" lvl="1">
              <a:lnSpc>
                <a:spcPts val="4306"/>
              </a:lnSpc>
              <a:buFont typeface="Arial"/>
              <a:buChar char="•"/>
            </a:pP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Achieves state-of-the-art performance on understanding tasks</a:t>
            </a:r>
          </a:p>
          <a:p>
            <a:pPr algn="l" marL="664171" indent="-332086" lvl="1">
              <a:lnSpc>
                <a:spcPts val="4306"/>
              </a:lnSpc>
              <a:buFont typeface="Arial"/>
              <a:buChar char="•"/>
            </a:pP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Significantly </a:t>
            </a:r>
            <a:r>
              <a:rPr lang="en-US" b="true" sz="30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outperforms</a:t>
            </a:r>
            <a:r>
              <a:rPr lang="en-US" sz="3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previous works on most tasks</a:t>
            </a:r>
          </a:p>
          <a:p>
            <a:pPr algn="l">
              <a:lnSpc>
                <a:spcPts val="430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578341" y="6663081"/>
            <a:ext cx="11131317" cy="3311567"/>
          </a:xfrm>
          <a:custGeom>
            <a:avLst/>
            <a:gdLst/>
            <a:ahLst/>
            <a:cxnLst/>
            <a:rect r="r" b="b" t="t" l="l"/>
            <a:pathLst>
              <a:path h="3311567" w="11131317">
                <a:moveTo>
                  <a:pt x="0" y="0"/>
                </a:moveTo>
                <a:lnTo>
                  <a:pt x="11131318" y="0"/>
                </a:lnTo>
                <a:lnTo>
                  <a:pt x="11131318" y="3311566"/>
                </a:lnTo>
                <a:lnTo>
                  <a:pt x="0" y="3311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7779" y="581084"/>
            <a:ext cx="13492443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UNIXCODER (GUO ET AL., 2022)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1012" y="1776029"/>
            <a:ext cx="16685977" cy="534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Introduces </a:t>
            </a:r>
            <a:r>
              <a:rPr lang="en-US" b="true" sz="29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ModernBERT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, a modernized encoder-only transformer model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Pre-trained on </a:t>
            </a:r>
            <a:r>
              <a:rPr lang="en-US" b="true" sz="29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code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and uses a code-aware tokenizer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Releases 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ModernBERT-base and ModernBERT-large</a:t>
            </a: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- 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Achieve state-of-the-art performance among encoder models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b="true" sz="29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Outperforms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existing encoders on:</a:t>
            </a: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- BEIR (Information Retrieval)</a:t>
            </a:r>
          </a:p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- 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GLUE (Natural Language Understanding)</a:t>
            </a:r>
          </a:p>
          <a:p>
            <a:pPr algn="l" marL="642582" indent="-321291" lvl="1">
              <a:lnSpc>
                <a:spcPts val="4166"/>
              </a:lnSpc>
              <a:buFont typeface="Arial"/>
              <a:buChar char="•"/>
            </a:pP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ModernBERT is the </a:t>
            </a:r>
            <a:r>
              <a:rPr lang="en-US" b="true" sz="29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most efficient</a:t>
            </a:r>
            <a:r>
              <a:rPr lang="en-US" sz="2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encoder model in terms of tokens-per-second efficiency</a:t>
            </a:r>
          </a:p>
          <a:p>
            <a:pPr algn="l">
              <a:lnSpc>
                <a:spcPts val="528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231616" y="6584048"/>
            <a:ext cx="11824769" cy="3324349"/>
          </a:xfrm>
          <a:custGeom>
            <a:avLst/>
            <a:gdLst/>
            <a:ahLst/>
            <a:cxnLst/>
            <a:rect r="r" b="b" t="t" l="l"/>
            <a:pathLst>
              <a:path h="3324349" w="11824769">
                <a:moveTo>
                  <a:pt x="0" y="0"/>
                </a:moveTo>
                <a:lnTo>
                  <a:pt x="11824768" y="0"/>
                </a:lnTo>
                <a:lnTo>
                  <a:pt x="11824768" y="3324349"/>
                </a:lnTo>
                <a:lnTo>
                  <a:pt x="0" y="332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4738" y="303669"/>
            <a:ext cx="10998524" cy="23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b="true" sz="57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MODERNBERT (WARNER ET AL., 2025)</a:t>
            </a:r>
          </a:p>
          <a:p>
            <a:pPr algn="ctr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1544" y="1635208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KEY TAKEAWAYS FROM PRIOR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039" y="3931702"/>
            <a:ext cx="15729535" cy="420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Both feature based and transformer models are effective for machine-generated code detection</a:t>
            </a:r>
          </a:p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Semantic focused preprocessing improves robustness</a:t>
            </a:r>
          </a:p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odern encoder architectures show strong results on code classification tasks</a:t>
            </a:r>
          </a:p>
          <a:p>
            <a:pPr algn="l">
              <a:lnSpc>
                <a:spcPts val="5566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8554" y="4353921"/>
            <a:ext cx="14970891" cy="186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METHODOLOGY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8001" y="6461514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9"/>
                </a:lnTo>
                <a:lnTo>
                  <a:pt x="0" y="6000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774891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9648" y="3538111"/>
            <a:ext cx="15909652" cy="397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Experiments follow the official SemEval 2026 Task 13 Subtask A setup</a:t>
            </a:r>
          </a:p>
          <a:p>
            <a:pPr algn="l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Machine generated code detection treated as binary classification</a:t>
            </a:r>
          </a:p>
          <a:p>
            <a:pPr algn="l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Strict compliance with dataset and model usage rules</a:t>
            </a:r>
          </a:p>
          <a:p>
            <a:pPr algn="l">
              <a:lnSpc>
                <a:spcPts val="528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342003" y="7382204"/>
            <a:ext cx="11301259" cy="1794075"/>
          </a:xfrm>
          <a:custGeom>
            <a:avLst/>
            <a:gdLst/>
            <a:ahLst/>
            <a:cxnLst/>
            <a:rect r="r" b="b" t="t" l="l"/>
            <a:pathLst>
              <a:path h="1794075" w="11301259">
                <a:moveTo>
                  <a:pt x="0" y="0"/>
                </a:moveTo>
                <a:lnTo>
                  <a:pt x="11301259" y="0"/>
                </a:lnTo>
                <a:lnTo>
                  <a:pt x="11301259" y="1794075"/>
                </a:lnTo>
                <a:lnTo>
                  <a:pt x="0" y="17940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METHODOLOGY OVERVIEW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38122" y="6443063"/>
            <a:ext cx="7611756" cy="3843937"/>
          </a:xfrm>
          <a:custGeom>
            <a:avLst/>
            <a:gdLst/>
            <a:ahLst/>
            <a:cxnLst/>
            <a:rect r="r" b="b" t="t" l="l"/>
            <a:pathLst>
              <a:path h="3843937" w="7611756">
                <a:moveTo>
                  <a:pt x="0" y="0"/>
                </a:moveTo>
                <a:lnTo>
                  <a:pt x="7611756" y="0"/>
                </a:lnTo>
                <a:lnTo>
                  <a:pt x="7611756" y="3843937"/>
                </a:lnTo>
                <a:lnTo>
                  <a:pt x="0" y="3843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44738" y="53981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DATASET AND TASK DEFINITION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233" y="2745236"/>
            <a:ext cx="15729535" cy="396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Official SemEval 2026 Task 13 Subtask A dataset used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Fixed training, validation, and test splits provided by organizers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 external datasets permitted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Enables fair comparison with prior SemEval work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50659" y="6701748"/>
            <a:ext cx="2753774" cy="2868514"/>
          </a:xfrm>
          <a:custGeom>
            <a:avLst/>
            <a:gdLst/>
            <a:ahLst/>
            <a:cxnLst/>
            <a:rect r="r" b="b" t="t" l="l"/>
            <a:pathLst>
              <a:path h="2868514" w="2753774">
                <a:moveTo>
                  <a:pt x="0" y="0"/>
                </a:moveTo>
                <a:lnTo>
                  <a:pt x="2753774" y="0"/>
                </a:lnTo>
                <a:lnTo>
                  <a:pt x="2753774" y="2868514"/>
                </a:lnTo>
                <a:lnTo>
                  <a:pt x="0" y="2868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6701748"/>
            <a:ext cx="3404765" cy="2868514"/>
          </a:xfrm>
          <a:custGeom>
            <a:avLst/>
            <a:gdLst/>
            <a:ahLst/>
            <a:cxnLst/>
            <a:rect r="r" b="b" t="t" l="l"/>
            <a:pathLst>
              <a:path h="2868514" w="3404765">
                <a:moveTo>
                  <a:pt x="0" y="0"/>
                </a:moveTo>
                <a:lnTo>
                  <a:pt x="3404765" y="0"/>
                </a:lnTo>
                <a:lnTo>
                  <a:pt x="3404765" y="2868514"/>
                </a:lnTo>
                <a:lnTo>
                  <a:pt x="0" y="2868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31544" y="1778690"/>
            <a:ext cx="10998524" cy="135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2"/>
              </a:lnSpc>
            </a:pPr>
            <a:r>
              <a:rPr lang="en-US" b="true" sz="1029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948" y="3534478"/>
            <a:ext cx="16826103" cy="316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659" indent="-388830" lvl="1">
              <a:lnSpc>
                <a:spcPts val="5042"/>
              </a:lnSpc>
              <a:buFont typeface="Arial"/>
              <a:buChar char="•"/>
            </a:pPr>
            <a:r>
              <a:rPr lang="en-US" sz="3601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Large language models are increasingly used in the software industry</a:t>
            </a:r>
          </a:p>
          <a:p>
            <a:pPr algn="l" marL="777659" indent="-388830" lvl="1">
              <a:lnSpc>
                <a:spcPts val="5042"/>
              </a:lnSpc>
              <a:buFont typeface="Arial"/>
              <a:buChar char="•"/>
            </a:pPr>
            <a:r>
              <a:rPr lang="en-US" sz="3601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Machine generated source code is now common in real world development</a:t>
            </a:r>
          </a:p>
          <a:p>
            <a:pPr algn="l" marL="777659" indent="-388830" lvl="1">
              <a:lnSpc>
                <a:spcPts val="5042"/>
              </a:lnSpc>
              <a:buFont typeface="Arial"/>
              <a:buChar char="•"/>
            </a:pPr>
            <a:r>
              <a:rPr lang="en-US" sz="3601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This trend raises the need for reliable detection of machine generated code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514535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MODELING STRATEGY</a:t>
            </a:r>
          </a:p>
          <a:p>
            <a:pPr algn="ctr">
              <a:lnSpc>
                <a:spcPts val="69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3115009"/>
            <a:ext cx="15729535" cy="420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Motivation from prior work combining complementary approaches</a:t>
            </a:r>
          </a:p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Feat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ure based baseline for surface level patterns</a:t>
            </a:r>
          </a:p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Encoder based transformers for semantic and structural modeling</a:t>
            </a:r>
          </a:p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Unified evaluation under a single experimental framework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1544" y="1355209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PREPROCESSING STRATEGY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039" y="3865830"/>
            <a:ext cx="15729535" cy="349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GPTSniffer inspired preprocessing applied</a:t>
            </a:r>
          </a:p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Removal or masking of superficial artifacts such as comments and imports</a:t>
            </a:r>
          </a:p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Prevents overfitting to generator specific stylistic cues</a:t>
            </a:r>
          </a:p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Enc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ourages learning deeper semantic patterns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17492"/>
            <a:ext cx="16222183" cy="730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CatBoost used as a feature based baseline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Followed procedures similar to those described in </a:t>
            </a:r>
            <a:r>
              <a:rPr lang="en-US" b="true" sz="37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Droid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(Orel, Paul, et al., 2025) and </a:t>
            </a:r>
            <a:r>
              <a:rPr lang="en-US" b="true" sz="37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CoDet-M4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(Orel, Azizov, &amp; Nakov, 2025)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Aggregated all features explicitly mentioned across both papers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b="true" sz="37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13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handcrafted </a:t>
            </a:r>
            <a:r>
              <a:rPr lang="en-US" b="true" sz="37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statistical and structural features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extracted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Incl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udes metrics such as average line length, whitespace ratio, count of empty lines, comment density, average identifier length, and AST depth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AST-based features extracted using </a:t>
            </a:r>
            <a:r>
              <a:rPr lang="en-US" b="true" sz="37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Tree-sitter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parsers across languages (e.g., tree_sitter_java, tree_sitter_c)</a:t>
            </a:r>
          </a:p>
          <a:p>
            <a:pPr algn="just">
              <a:lnSpc>
                <a:spcPts val="528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98020" y="0"/>
            <a:ext cx="3789980" cy="1891765"/>
          </a:xfrm>
          <a:custGeom>
            <a:avLst/>
            <a:gdLst/>
            <a:ahLst/>
            <a:cxnLst/>
            <a:rect r="r" b="b" t="t" l="l"/>
            <a:pathLst>
              <a:path h="1891765" w="3789980">
                <a:moveTo>
                  <a:pt x="0" y="0"/>
                </a:moveTo>
                <a:lnTo>
                  <a:pt x="3789980" y="0"/>
                </a:lnTo>
                <a:lnTo>
                  <a:pt x="3789980" y="1891765"/>
                </a:lnTo>
                <a:lnTo>
                  <a:pt x="0" y="18917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66" t="0" r="-936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4738" y="1493302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CATBOOST BASELINE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279" y="3935295"/>
            <a:ext cx="6570752" cy="5018412"/>
          </a:xfrm>
          <a:custGeom>
            <a:avLst/>
            <a:gdLst/>
            <a:ahLst/>
            <a:cxnLst/>
            <a:rect r="r" b="b" t="t" l="l"/>
            <a:pathLst>
              <a:path h="5018412" w="6570752">
                <a:moveTo>
                  <a:pt x="0" y="0"/>
                </a:moveTo>
                <a:lnTo>
                  <a:pt x="6570751" y="0"/>
                </a:lnTo>
                <a:lnTo>
                  <a:pt x="6570751" y="5018412"/>
                </a:lnTo>
                <a:lnTo>
                  <a:pt x="0" y="5018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6216" y="4568830"/>
            <a:ext cx="10604500" cy="3751342"/>
          </a:xfrm>
          <a:custGeom>
            <a:avLst/>
            <a:gdLst/>
            <a:ahLst/>
            <a:cxnLst/>
            <a:rect r="r" b="b" t="t" l="l"/>
            <a:pathLst>
              <a:path h="3751342" w="10604500">
                <a:moveTo>
                  <a:pt x="0" y="0"/>
                </a:moveTo>
                <a:lnTo>
                  <a:pt x="10604500" y="0"/>
                </a:lnTo>
                <a:lnTo>
                  <a:pt x="10604500" y="3751342"/>
                </a:lnTo>
                <a:lnTo>
                  <a:pt x="0" y="3751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7117" y="962025"/>
            <a:ext cx="16222183" cy="263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Prior work uses hundreds of handcrafted features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We select a compact, computationally feasible subset, focusing on the most influential indicators explicitly described in prior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76216" y="8464789"/>
            <a:ext cx="4712123" cy="48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6"/>
              </a:lnSpc>
            </a:pPr>
            <a:r>
              <a:rPr lang="en-US" sz="2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(Idialu et al., 2024)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279" y="9114075"/>
            <a:ext cx="6570752" cy="48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6"/>
              </a:lnSpc>
            </a:pPr>
            <a:r>
              <a:rPr lang="en-US" sz="2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(Orel, Azizov, &amp; Nakov, 2025)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54906"/>
            <a:ext cx="17015597" cy="52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CatBoost hyperparameters follow CoDet-M4</a:t>
            </a:r>
          </a:p>
          <a:p>
            <a:pPr algn="just">
              <a:lnSpc>
                <a:spcPts val="5286"/>
              </a:lnSpc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- 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2000 trees, learning rate = 0.1, tree depth = 6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Fixed random seed for reproducibility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No exhaustive hyperparameter tuning performed</a:t>
            </a:r>
          </a:p>
          <a:p>
            <a:pPr algn="just">
              <a:lnSpc>
                <a:spcPts val="5286"/>
              </a:lnSpc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- AST-based feature extraction is computationally expensive </a:t>
            </a:r>
          </a:p>
          <a:p>
            <a:pPr algn="just">
              <a:lnSpc>
                <a:spcPts val="5286"/>
              </a:lnSpc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 - Limited computational resources</a:t>
            </a:r>
          </a:p>
          <a:p>
            <a:pPr algn="just">
              <a:lnSpc>
                <a:spcPts val="5286"/>
              </a:lnSpc>
            </a:pPr>
          </a:p>
          <a:p>
            <a:pPr algn="just">
              <a:lnSpc>
                <a:spcPts val="528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95093" y="6880674"/>
            <a:ext cx="11295605" cy="3945627"/>
          </a:xfrm>
          <a:custGeom>
            <a:avLst/>
            <a:gdLst/>
            <a:ahLst/>
            <a:cxnLst/>
            <a:rect r="r" b="b" t="t" l="l"/>
            <a:pathLst>
              <a:path h="3945627" w="11295605">
                <a:moveTo>
                  <a:pt x="0" y="0"/>
                </a:moveTo>
                <a:lnTo>
                  <a:pt x="11295605" y="0"/>
                </a:lnTo>
                <a:lnTo>
                  <a:pt x="11295605" y="3945627"/>
                </a:lnTo>
                <a:lnTo>
                  <a:pt x="0" y="3945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4738" y="714188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CATBOOST TRAINING DETAILS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6559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21027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153132" y="49645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4"/>
                </a:moveTo>
                <a:lnTo>
                  <a:pt x="2128989" y="1064494"/>
                </a:lnTo>
                <a:lnTo>
                  <a:pt x="2128989" y="0"/>
                </a:lnTo>
                <a:lnTo>
                  <a:pt x="0" y="0"/>
                </a:lnTo>
                <a:lnTo>
                  <a:pt x="0" y="10644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04780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8553" y="2242883"/>
            <a:ext cx="16769624" cy="426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9207" indent="-434603" lvl="1">
              <a:lnSpc>
                <a:spcPts val="5636"/>
              </a:lnSpc>
              <a:buFont typeface="Arial"/>
              <a:buChar char="•"/>
            </a:pPr>
            <a:r>
              <a:rPr lang="en-US" sz="40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ModernBERT base used as </a:t>
            </a:r>
            <a:r>
              <a:rPr lang="en-US" b="true" sz="4025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encoder only transformer</a:t>
            </a:r>
          </a:p>
          <a:p>
            <a:pPr algn="l" marL="869207" indent="-434603" lvl="1">
              <a:lnSpc>
                <a:spcPts val="5636"/>
              </a:lnSpc>
              <a:buFont typeface="Arial"/>
              <a:buChar char="•"/>
            </a:pPr>
            <a:r>
              <a:rPr lang="en-US" sz="40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Designed for efficient long context classification</a:t>
            </a:r>
          </a:p>
          <a:p>
            <a:pPr algn="l" marL="869207" indent="-434603" lvl="1">
              <a:lnSpc>
                <a:spcPts val="5636"/>
              </a:lnSpc>
              <a:buFont typeface="Arial"/>
              <a:buChar char="•"/>
            </a:pPr>
            <a:r>
              <a:rPr lang="en-US" sz="40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Incorporat</a:t>
            </a:r>
            <a:r>
              <a:rPr lang="en-US" sz="40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es </a:t>
            </a:r>
            <a:r>
              <a:rPr lang="en-US" b="true" sz="4025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rotary positional embeddings</a:t>
            </a:r>
            <a:r>
              <a:rPr lang="en-US" sz="40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and </a:t>
            </a:r>
            <a:r>
              <a:rPr lang="en-US" b="true" sz="4025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efficient attention</a:t>
            </a:r>
          </a:p>
          <a:p>
            <a:pPr algn="l" marL="869207" indent="-434603" lvl="1">
              <a:lnSpc>
                <a:spcPts val="5636"/>
              </a:lnSpc>
              <a:buFont typeface="Arial"/>
              <a:buChar char="•"/>
            </a:pPr>
            <a:r>
              <a:rPr lang="en-US" sz="40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Well suited for code discrimination tasks</a:t>
            </a:r>
          </a:p>
          <a:p>
            <a:pPr algn="l">
              <a:lnSpc>
                <a:spcPts val="5636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342003" y="6776881"/>
            <a:ext cx="11301259" cy="2076606"/>
          </a:xfrm>
          <a:custGeom>
            <a:avLst/>
            <a:gdLst/>
            <a:ahLst/>
            <a:cxnLst/>
            <a:rect r="r" b="b" t="t" l="l"/>
            <a:pathLst>
              <a:path h="2076606" w="11301259">
                <a:moveTo>
                  <a:pt x="0" y="0"/>
                </a:moveTo>
                <a:lnTo>
                  <a:pt x="11301259" y="0"/>
                </a:lnTo>
                <a:lnTo>
                  <a:pt x="11301259" y="2076607"/>
                </a:lnTo>
                <a:lnTo>
                  <a:pt x="0" y="2076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4738" y="1046282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MODERNBERT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88973" y="9129713"/>
            <a:ext cx="14073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medium.com/@anishnama20/exploring-the-power-of-encoder-decoder-models-pros-cons-and-applications-8bfbe2e66e76"/>
              </a:rPr>
              <a:t>source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37671" y="2355910"/>
            <a:ext cx="8997536" cy="7870091"/>
          </a:xfrm>
          <a:custGeom>
            <a:avLst/>
            <a:gdLst/>
            <a:ahLst/>
            <a:cxnLst/>
            <a:rect r="r" b="b" t="t" l="l"/>
            <a:pathLst>
              <a:path h="7870091" w="8997536">
                <a:moveTo>
                  <a:pt x="0" y="0"/>
                </a:moveTo>
                <a:lnTo>
                  <a:pt x="8997536" y="0"/>
                </a:lnTo>
                <a:lnTo>
                  <a:pt x="8997536" y="7870091"/>
                </a:lnTo>
                <a:lnTo>
                  <a:pt x="0" y="78700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550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845203"/>
            <a:ext cx="9973129" cy="680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7857" indent="-463929" lvl="1">
              <a:lnSpc>
                <a:spcPts val="6016"/>
              </a:lnSpc>
              <a:buFont typeface="Arial"/>
              <a:buChar char="•"/>
            </a:pPr>
            <a:r>
              <a:rPr lang="en-US" sz="42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Instead of </a:t>
            </a:r>
            <a:r>
              <a:rPr lang="en-US" b="true" sz="4297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absolute position embeddings</a:t>
            </a:r>
            <a:r>
              <a:rPr lang="en-US" sz="42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, ModernBERT encodes positional information through </a:t>
            </a:r>
            <a:r>
              <a:rPr lang="en-US" b="true" sz="4297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rotations</a:t>
            </a:r>
            <a:r>
              <a:rPr lang="en-US" sz="42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in embedding space. This allows the model to capture long range dependencies more effectively and generalize better to longer sequences.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31544" y="53981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ROTARY POSITIONAL EMBEDDINGS (ROPE)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60038" y="5967423"/>
            <a:ext cx="109985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medium.com/ai-insights-cobet/rotary-positional-embeddings-a-detailed-look-and-comprehensive-understanding-4ff66a874d83"/>
              </a:rPr>
              <a:t>source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446931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6984438"/>
            <a:ext cx="11301259" cy="3051340"/>
          </a:xfrm>
          <a:custGeom>
            <a:avLst/>
            <a:gdLst/>
            <a:ahLst/>
            <a:cxnLst/>
            <a:rect r="r" b="b" t="t" l="l"/>
            <a:pathLst>
              <a:path h="3051340" w="11301259">
                <a:moveTo>
                  <a:pt x="0" y="0"/>
                </a:moveTo>
                <a:lnTo>
                  <a:pt x="11301258" y="0"/>
                </a:lnTo>
                <a:lnTo>
                  <a:pt x="11301258" y="3051340"/>
                </a:lnTo>
                <a:lnTo>
                  <a:pt x="0" y="3051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59526"/>
            <a:ext cx="16230600" cy="503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4679" indent="-442339" lvl="1">
              <a:lnSpc>
                <a:spcPts val="5736"/>
              </a:lnSpc>
              <a:buFont typeface="Arial"/>
              <a:buChar char="•"/>
            </a:pP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Instead of </a:t>
            </a: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</a:t>
            </a: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dding a</a:t>
            </a: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position </a:t>
            </a: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vector to a word </a:t>
            </a: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embedding</a:t>
            </a: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, RoPE rotates the word vector.</a:t>
            </a:r>
          </a:p>
          <a:p>
            <a:pPr algn="l" marL="884679" indent="-442339" lvl="1">
              <a:lnSpc>
                <a:spcPts val="5736"/>
              </a:lnSpc>
              <a:buFont typeface="Arial"/>
              <a:buChar char="•"/>
            </a:pP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The rotation angle depends on the word’s position in the sequence.</a:t>
            </a:r>
          </a:p>
          <a:p>
            <a:pPr algn="l" marL="884679" indent="-442339" lvl="1">
              <a:lnSpc>
                <a:spcPts val="5736"/>
              </a:lnSpc>
              <a:buFont typeface="Arial"/>
              <a:buChar char="•"/>
            </a:pP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Position 1 is rotated by θ, position 2 by 2θ, position 3 by 3θ, and so </a:t>
            </a: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</a:t>
            </a:r>
            <a:r>
              <a:rPr lang="en-US" sz="409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n.</a:t>
            </a:r>
          </a:p>
          <a:p>
            <a:pPr algn="l">
              <a:lnSpc>
                <a:spcPts val="573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280137" y="366651"/>
            <a:ext cx="9727726" cy="16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1"/>
              </a:lnSpc>
              <a:spcBef>
                <a:spcPct val="0"/>
              </a:spcBef>
            </a:pPr>
            <a:r>
              <a:rPr lang="en-US" b="true" sz="6191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ROTARY POSITIONAL EMBEDDINGS (ROPE)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194490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49240">
            <a:off x="14718958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5" y="0"/>
                </a:lnTo>
                <a:lnTo>
                  <a:pt x="2252125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102711" y="885348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7931" y="9191625"/>
            <a:ext cx="109985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medium.com/ai-insights-cobet/rotary-positional-embeddings-a-detailed-look-and-comprehensive-understanding-4ff66a874d83"/>
              </a:rPr>
              <a:t>source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403664" y="877022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90" y="1064495"/>
                </a:lnTo>
                <a:lnTo>
                  <a:pt x="2128990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9233" y="2954641"/>
            <a:ext cx="15729535" cy="2637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ModernBERT combines </a:t>
            </a:r>
            <a:r>
              <a:rPr lang="en-US" b="true" sz="37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local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and </a:t>
            </a:r>
            <a:r>
              <a:rPr lang="en-US" b="true" sz="37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global 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attention patterns to reduce computational overhead while preserving </a:t>
            </a:r>
            <a:r>
              <a:rPr lang="en-US" b="true" sz="3776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contextual awareness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. This makes it faster and more memory efficient compared to vanilla self attention.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6755" y="845372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EFFICIEN</a:t>
            </a: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 ATTENTION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0843" y="6292109"/>
            <a:ext cx="13164436" cy="288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b="true" sz="32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Local attention:</a:t>
            </a:r>
          </a:p>
          <a:p>
            <a:pPr algn="l" marL="712468" indent="-356234" lvl="1">
              <a:lnSpc>
                <a:spcPts val="3299"/>
              </a:lnSpc>
              <a:buFont typeface="Arial"/>
              <a:buChar char="•"/>
            </a:pPr>
            <a:r>
              <a:rPr lang="en-US" sz="3299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 Each token focuses on nearby tokens using a sliding window, capturing local structure.</a:t>
            </a:r>
          </a:p>
          <a:p>
            <a:pPr algn="l">
              <a:lnSpc>
                <a:spcPts val="3299"/>
              </a:lnSpc>
            </a:pPr>
          </a:p>
          <a:p>
            <a:pPr algn="l">
              <a:lnSpc>
                <a:spcPts val="3299"/>
              </a:lnSpc>
            </a:pPr>
            <a:r>
              <a:rPr lang="en-US" b="true" sz="32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Global attention:</a:t>
            </a:r>
          </a:p>
          <a:p>
            <a:pPr algn="l" marL="712468" indent="-356234" lvl="1">
              <a:lnSpc>
                <a:spcPts val="3299"/>
              </a:lnSpc>
              <a:buFont typeface="Arial"/>
              <a:buChar char="•"/>
            </a:pPr>
            <a:r>
              <a:rPr lang="en-US" sz="3299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 Selected tokens can still attend to the entire sequence, preserving global context.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49645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4"/>
                </a:moveTo>
                <a:lnTo>
                  <a:pt x="2128989" y="1064494"/>
                </a:lnTo>
                <a:lnTo>
                  <a:pt x="2128989" y="0"/>
                </a:lnTo>
                <a:lnTo>
                  <a:pt x="0" y="0"/>
                </a:lnTo>
                <a:lnTo>
                  <a:pt x="0" y="10644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67526" y="7548206"/>
            <a:ext cx="3320040" cy="2232727"/>
          </a:xfrm>
          <a:custGeom>
            <a:avLst/>
            <a:gdLst/>
            <a:ahLst/>
            <a:cxnLst/>
            <a:rect r="r" b="b" t="t" l="l"/>
            <a:pathLst>
              <a:path h="2232727" w="3320040">
                <a:moveTo>
                  <a:pt x="0" y="0"/>
                </a:moveTo>
                <a:lnTo>
                  <a:pt x="3320040" y="0"/>
                </a:lnTo>
                <a:lnTo>
                  <a:pt x="3320040" y="2232727"/>
                </a:lnTo>
                <a:lnTo>
                  <a:pt x="0" y="2232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83365" y="7621826"/>
            <a:ext cx="2399008" cy="2159107"/>
          </a:xfrm>
          <a:custGeom>
            <a:avLst/>
            <a:gdLst/>
            <a:ahLst/>
            <a:cxnLst/>
            <a:rect r="r" b="b" t="t" l="l"/>
            <a:pathLst>
              <a:path h="2159107" w="2399008">
                <a:moveTo>
                  <a:pt x="0" y="0"/>
                </a:moveTo>
                <a:lnTo>
                  <a:pt x="2399008" y="0"/>
                </a:lnTo>
                <a:lnTo>
                  <a:pt x="2399008" y="2159107"/>
                </a:lnTo>
                <a:lnTo>
                  <a:pt x="0" y="21591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9233" y="3006043"/>
            <a:ext cx="15729535" cy="197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ModernBERT is pretrained on trillions of tokens from diverse sources, including natural language and code, resulting in strong general purpose representations.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31544" y="737582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LARGE SCALE</a:t>
            </a: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 PRETRAINING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577126"/>
            <a:ext cx="16230600" cy="153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b="true" sz="3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MODERNBERT WAS TRAINED ON 2 TRILLION TOKENS OF DIVERSE DATA INCLUDING WEB DOCUMENTS, CODE, AND SCIENTIFIC ARTICLES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23686" y="379869"/>
            <a:ext cx="13712159" cy="256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5"/>
              </a:lnSpc>
            </a:pPr>
            <a:r>
              <a:rPr lang="en-US" b="true" sz="9855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7406" y="3098952"/>
            <a:ext cx="17150594" cy="711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9970" indent="-434985" lvl="1">
              <a:lnSpc>
                <a:spcPts val="5641"/>
              </a:lnSpc>
              <a:buFont typeface="Arial"/>
              <a:buChar char="•"/>
            </a:pPr>
            <a:r>
              <a:rPr lang="en-US" sz="4029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The task focuses on distinguishing </a:t>
            </a:r>
            <a:r>
              <a:rPr lang="en-US" b="true" sz="4029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human written code</a:t>
            </a:r>
            <a:r>
              <a:rPr lang="en-US" sz="4029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from </a:t>
            </a:r>
            <a:r>
              <a:rPr lang="en-US" b="true" sz="4029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machine generated code</a:t>
            </a:r>
          </a:p>
          <a:p>
            <a:pPr algn="l" marL="869970" indent="-434985" lvl="1">
              <a:lnSpc>
                <a:spcPts val="5641"/>
              </a:lnSpc>
              <a:buFont typeface="Arial"/>
              <a:buChar char="•"/>
            </a:pPr>
            <a:r>
              <a:rPr lang="en-US" sz="4029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Addressed as a binary classification problem / human-written (0) and machine-generated (1)</a:t>
            </a:r>
          </a:p>
          <a:p>
            <a:pPr algn="l" marL="869970" indent="-434985" lvl="1">
              <a:lnSpc>
                <a:spcPts val="5641"/>
              </a:lnSpc>
              <a:buFont typeface="Arial"/>
              <a:buChar char="•"/>
            </a:pPr>
            <a:r>
              <a:rPr lang="en-US" b="true" sz="4029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Studied under SemEval 2026 Task 13, Subtask A:</a:t>
            </a:r>
            <a:r>
              <a:rPr lang="en-US" sz="4029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Detecting Machine-Generated Code with Multiple Programming Languages, Generators, and Application Scenarios</a:t>
            </a:r>
          </a:p>
          <a:p>
            <a:pPr algn="l" marL="869970" indent="-434985" lvl="1">
              <a:lnSpc>
                <a:spcPts val="5641"/>
              </a:lnSpc>
              <a:buFont typeface="Arial"/>
              <a:buChar char="•"/>
            </a:pPr>
            <a:r>
              <a:rPr lang="en-US" b="true" sz="4029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Training Languages: </a:t>
            </a:r>
            <a:r>
              <a:rPr lang="en-US" sz="4029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C++, Python, Java</a:t>
            </a:r>
          </a:p>
          <a:p>
            <a:pPr algn="l" marL="869970" indent="-434985" lvl="1">
              <a:lnSpc>
                <a:spcPts val="5641"/>
              </a:lnSpc>
              <a:buFont typeface="Arial"/>
              <a:buChar char="•"/>
            </a:pPr>
            <a:r>
              <a:rPr lang="en-US" b="true" sz="4029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Training Domain: </a:t>
            </a:r>
            <a:r>
              <a:rPr lang="en-US" sz="4029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Algorithmic </a:t>
            </a:r>
          </a:p>
          <a:p>
            <a:pPr algn="l">
              <a:lnSpc>
                <a:spcPts val="5641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606510" y="46091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4"/>
                </a:moveTo>
                <a:lnTo>
                  <a:pt x="2128989" y="1064494"/>
                </a:lnTo>
                <a:lnTo>
                  <a:pt x="2128989" y="0"/>
                </a:lnTo>
                <a:lnTo>
                  <a:pt x="0" y="0"/>
                </a:lnTo>
                <a:lnTo>
                  <a:pt x="0" y="10644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784725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BERT VS MODERNBERT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3942" y="3513172"/>
            <a:ext cx="8500058" cy="488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9"/>
              </a:lnSpc>
              <a:spcBef>
                <a:spcPct val="0"/>
              </a:spcBef>
            </a:pPr>
            <a:r>
              <a:rPr lang="en-US" b="true" sz="388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BERT</a:t>
            </a:r>
          </a:p>
          <a:p>
            <a:pPr algn="l" marL="839800" indent="-419900" lvl="1">
              <a:lnSpc>
                <a:spcPts val="3889"/>
              </a:lnSpc>
              <a:buFont typeface="Arial"/>
              <a:buChar char="•"/>
            </a:pPr>
            <a:r>
              <a:rPr lang="en-US" sz="3889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Encoder based transformer designed for general language understanding</a:t>
            </a:r>
          </a:p>
          <a:p>
            <a:pPr algn="l" marL="839800" indent="-419900" lvl="1">
              <a:lnSpc>
                <a:spcPts val="3889"/>
              </a:lnSpc>
              <a:buFont typeface="Arial"/>
              <a:buChar char="•"/>
            </a:pPr>
            <a:r>
              <a:rPr lang="en-US" sz="3889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Uses </a:t>
            </a:r>
            <a:r>
              <a:rPr lang="en-US" b="true" sz="388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absolute positional embeddings</a:t>
            </a:r>
          </a:p>
          <a:p>
            <a:pPr algn="l" marL="839800" indent="-419900" lvl="1">
              <a:lnSpc>
                <a:spcPts val="3889"/>
              </a:lnSpc>
              <a:buFont typeface="Arial"/>
              <a:buChar char="•"/>
            </a:pPr>
            <a:r>
              <a:rPr lang="en-US" sz="3889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Standard full self attention</a:t>
            </a:r>
          </a:p>
          <a:p>
            <a:pPr algn="l" marL="839800" indent="-419900" lvl="1">
              <a:lnSpc>
                <a:spcPts val="3889"/>
              </a:lnSpc>
              <a:buFont typeface="Arial"/>
              <a:buChar char="•"/>
            </a:pPr>
            <a:r>
              <a:rPr lang="en-US" sz="3889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Maximum context length of </a:t>
            </a:r>
            <a:r>
              <a:rPr lang="en-US" b="true" sz="388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512</a:t>
            </a:r>
            <a:r>
              <a:rPr lang="en-US" sz="3889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 tokens</a:t>
            </a:r>
          </a:p>
          <a:p>
            <a:pPr algn="l">
              <a:lnSpc>
                <a:spcPts val="388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68718" y="3503647"/>
            <a:ext cx="8008778" cy="484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2"/>
              </a:lnSpc>
              <a:spcBef>
                <a:spcPct val="0"/>
              </a:spcBef>
            </a:pP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</a:t>
            </a: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BERT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Encoder based transformer that modernizes the BERT architecture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Replaces absolute positions with </a:t>
            </a: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Rotary Positional Embeddings</a:t>
            </a: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 (RoPE)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Supports much longer sequences, up to </a:t>
            </a: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8k</a:t>
            </a: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 tokens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Designed to better model long range dependencies</a:t>
            </a:r>
          </a:p>
          <a:p>
            <a:pPr algn="l">
              <a:lnSpc>
                <a:spcPts val="35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597496" y="-1813307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8"/>
                </a:moveTo>
                <a:lnTo>
                  <a:pt x="0" y="6000988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573639" y="-70900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0323" y="6623627"/>
            <a:ext cx="5758977" cy="3570566"/>
          </a:xfrm>
          <a:custGeom>
            <a:avLst/>
            <a:gdLst/>
            <a:ahLst/>
            <a:cxnLst/>
            <a:rect r="r" b="b" t="t" l="l"/>
            <a:pathLst>
              <a:path h="3570566" w="5758977">
                <a:moveTo>
                  <a:pt x="0" y="0"/>
                </a:moveTo>
                <a:lnTo>
                  <a:pt x="5758977" y="0"/>
                </a:lnTo>
                <a:lnTo>
                  <a:pt x="5758977" y="3570566"/>
                </a:lnTo>
                <a:lnTo>
                  <a:pt x="0" y="3570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27060" y="788724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BERT VS MODERNBERT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4112" y="2219589"/>
            <a:ext cx="8622210" cy="440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2"/>
              </a:lnSpc>
              <a:spcBef>
                <a:spcPct val="0"/>
              </a:spcBef>
            </a:pP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BERT</a:t>
            </a:r>
          </a:p>
          <a:p>
            <a:pPr algn="l" marL="758313" indent="-379156" lvl="1">
              <a:lnSpc>
                <a:spcPts val="3512"/>
              </a:lnSpc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Us</a:t>
            </a: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es </a:t>
            </a: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vanilla self attention</a:t>
            </a: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, which scales quadratically with sequence length</a:t>
            </a:r>
          </a:p>
          <a:p>
            <a:pPr algn="l" marL="758313" indent="-379156" lvl="1">
              <a:lnSpc>
                <a:spcPts val="3512"/>
              </a:lnSpc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Higher memory and compute cost for long inputs</a:t>
            </a:r>
          </a:p>
          <a:p>
            <a:pPr algn="l" marL="758313" indent="-379156" lvl="1">
              <a:lnSpc>
                <a:spcPts val="3512"/>
              </a:lnSpc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Pretrained mainly on natural language corpora such as Wikipedia and Books</a:t>
            </a:r>
          </a:p>
          <a:p>
            <a:pPr algn="l">
              <a:lnSpc>
                <a:spcPts val="351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326322" y="2000514"/>
            <a:ext cx="8622210" cy="484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2"/>
              </a:lnSpc>
              <a:spcBef>
                <a:spcPct val="0"/>
              </a:spcBef>
            </a:pP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</a:t>
            </a: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BERT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Uses optimized attention mechanisms such as </a:t>
            </a: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Flash Attention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Combin</a:t>
            </a: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es local sliding window attention with global attention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Faster training and inference with lower memory usage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Pr</a:t>
            </a: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etrained on very large and diverse datasets, including substantial amounts of code</a:t>
            </a:r>
          </a:p>
          <a:p>
            <a:pPr algn="l">
              <a:lnSpc>
                <a:spcPts val="351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12803" y="6909377"/>
            <a:ext cx="10144844" cy="241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0"/>
              </a:lnSpc>
              <a:spcBef>
                <a:spcPct val="0"/>
              </a:spcBef>
            </a:pPr>
            <a:r>
              <a:rPr lang="en-US" sz="3800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Vanilla self attention computes and stores the full attention matrix for all token pairs, while Flash Attention computes the same result in memory efficient GPU friendly blocks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53987" y="9472872"/>
            <a:ext cx="14073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blog.gopenai.com/a-visual-guide-to-flash-attention-linear-attention-and-efficient-transformers-7ba1456af70a"/>
              </a:rPr>
              <a:t>source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767225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BERT VS MODERNBERT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2803" y="3344199"/>
            <a:ext cx="8622210" cy="376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2"/>
              </a:lnSpc>
              <a:spcBef>
                <a:spcPct val="0"/>
              </a:spcBef>
            </a:pPr>
            <a:r>
              <a:rPr lang="en-US" b="true" sz="37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BERT</a:t>
            </a:r>
          </a:p>
          <a:p>
            <a:pPr algn="l" marL="801492" indent="-400746" lvl="1">
              <a:lnSpc>
                <a:spcPts val="3712"/>
              </a:lnSpc>
              <a:buFont typeface="Arial"/>
              <a:buChar char="•"/>
            </a:pPr>
            <a:r>
              <a:rPr lang="en-US" sz="37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Stro</a:t>
            </a:r>
            <a:r>
              <a:rPr lang="en-US" sz="37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ng baseline encoder model</a:t>
            </a:r>
          </a:p>
          <a:p>
            <a:pPr algn="l" marL="801492" indent="-400746" lvl="1">
              <a:lnSpc>
                <a:spcPts val="3712"/>
              </a:lnSpc>
              <a:buFont typeface="Arial"/>
              <a:buChar char="•"/>
            </a:pPr>
            <a:r>
              <a:rPr lang="en-US" sz="37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Limited context length may truncate long code snippets</a:t>
            </a:r>
          </a:p>
          <a:p>
            <a:pPr algn="l" marL="801492" indent="-400746" lvl="1">
              <a:lnSpc>
                <a:spcPts val="3712"/>
              </a:lnSpc>
              <a:buFont typeface="Arial"/>
              <a:buChar char="•"/>
            </a:pPr>
            <a:r>
              <a:rPr lang="en-US" sz="37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Less effective at capturing long distance relations between functions and variables</a:t>
            </a:r>
          </a:p>
          <a:p>
            <a:pPr algn="l">
              <a:lnSpc>
                <a:spcPts val="371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935013" y="3344199"/>
            <a:ext cx="8622210" cy="528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2"/>
              </a:lnSpc>
              <a:spcBef>
                <a:spcPct val="0"/>
              </a:spcBef>
            </a:pP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</a:t>
            </a:r>
            <a:r>
              <a:rPr lang="en-US" b="true" sz="351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BERT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Can process much longer c</a:t>
            </a: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od</a:t>
            </a: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e samples without truncation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RoPE improves structural and positional reasoning in code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Better suited for discriminative tasks such as human vs machine generated code detection</a:t>
            </a:r>
          </a:p>
          <a:p>
            <a:pPr algn="l" marL="758313" indent="-379156" lvl="1">
              <a:lnSpc>
                <a:spcPts val="3512"/>
              </a:lnSpc>
              <a:spcBef>
                <a:spcPct val="0"/>
              </a:spcBef>
              <a:buFont typeface="Arial"/>
              <a:buChar char="•"/>
            </a:pPr>
            <a:r>
              <a:rPr lang="en-US" sz="3512">
                <a:solidFill>
                  <a:srgbClr val="03275A"/>
                </a:solidFill>
                <a:latin typeface="Nunito Sans"/>
                <a:ea typeface="Nunito Sans"/>
                <a:cs typeface="Nunito Sans"/>
                <a:sym typeface="Nunito Sans"/>
              </a:rPr>
              <a:t>Empirically achieves stronger separability and more stable performance</a:t>
            </a:r>
          </a:p>
          <a:p>
            <a:pPr algn="l">
              <a:lnSpc>
                <a:spcPts val="35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9233" y="3465255"/>
            <a:ext cx="15729535" cy="330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Initialized from pretrained ModernBERT base checkpoint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Binary sequence classification head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Maxim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um sequence length of 512 tokens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Trained for 3 epochs with macro F1 based early stopping</a:t>
            </a:r>
          </a:p>
          <a:p>
            <a:pPr algn="just">
              <a:lnSpc>
                <a:spcPts val="528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12803" y="6567488"/>
            <a:ext cx="9144000" cy="2286000"/>
          </a:xfrm>
          <a:custGeom>
            <a:avLst/>
            <a:gdLst/>
            <a:ahLst/>
            <a:cxnLst/>
            <a:rect r="r" b="b" t="t" l="l"/>
            <a:pathLst>
              <a:path h="2286000" w="9144000">
                <a:moveTo>
                  <a:pt x="0" y="0"/>
                </a:moveTo>
                <a:lnTo>
                  <a:pt x="9144000" y="0"/>
                </a:lnTo>
                <a:lnTo>
                  <a:pt x="91440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7309" y="6567488"/>
            <a:ext cx="8660691" cy="2234193"/>
          </a:xfrm>
          <a:custGeom>
            <a:avLst/>
            <a:gdLst/>
            <a:ahLst/>
            <a:cxnLst/>
            <a:rect r="r" b="b" t="t" l="l"/>
            <a:pathLst>
              <a:path h="2234193" w="8660691">
                <a:moveTo>
                  <a:pt x="0" y="0"/>
                </a:moveTo>
                <a:lnTo>
                  <a:pt x="8660691" y="0"/>
                </a:lnTo>
                <a:lnTo>
                  <a:pt x="8660691" y="2234192"/>
                </a:lnTo>
                <a:lnTo>
                  <a:pt x="0" y="2234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529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27546" y="9146276"/>
            <a:ext cx="11460454" cy="788430"/>
          </a:xfrm>
          <a:custGeom>
            <a:avLst/>
            <a:gdLst/>
            <a:ahLst/>
            <a:cxnLst/>
            <a:rect r="r" b="b" t="t" l="l"/>
            <a:pathLst>
              <a:path h="788430" w="11460454">
                <a:moveTo>
                  <a:pt x="0" y="0"/>
                </a:moveTo>
                <a:lnTo>
                  <a:pt x="11460454" y="0"/>
                </a:lnTo>
                <a:lnTo>
                  <a:pt x="11460454" y="788430"/>
                </a:lnTo>
                <a:lnTo>
                  <a:pt x="0" y="7884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446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2803" y="9258300"/>
            <a:ext cx="6342702" cy="544758"/>
          </a:xfrm>
          <a:custGeom>
            <a:avLst/>
            <a:gdLst/>
            <a:ahLst/>
            <a:cxnLst/>
            <a:rect r="r" b="b" t="t" l="l"/>
            <a:pathLst>
              <a:path h="544758" w="6342702">
                <a:moveTo>
                  <a:pt x="0" y="0"/>
                </a:moveTo>
                <a:lnTo>
                  <a:pt x="6342702" y="0"/>
                </a:lnTo>
                <a:lnTo>
                  <a:pt x="6342702" y="544758"/>
                </a:lnTo>
                <a:lnTo>
                  <a:pt x="0" y="5447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0564" r="0" b="-3361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MODERNBERT TRAINING SETUP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UNIXCODER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3077676"/>
            <a:ext cx="15729535" cy="329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UniXcoder used as an encoder based baseline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Pretrained on source code, ASTs, and natural language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Designed for cross language generalization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Task framed as binary sequence classification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UNIXCODER TRAINING AND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403" y="3790236"/>
            <a:ext cx="15729535" cy="396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Dynamic padding applied for efficiency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Evaluated under two preprocessing configurations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Compar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ed variable masking and comment import removal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Early stopping triggered based on validation performance, with model selection driven by macro F1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TF IDF LEXICAL BASELINES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403" y="3790236"/>
            <a:ext cx="15729535" cy="329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Classical lexical models included as lightweight baselines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TF IDF representations c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apt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ure surface level token patterns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No semantic pret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raining required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Computationally efficient CPU based models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TF IDF MODEL CONFIGURATIONS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403" y="3790236"/>
            <a:ext cx="15729535" cy="329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Multinomial Naive Bayes with unigrams and bigrams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inear SVM with unigrams, bigrams, and trigrams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Large vocab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ulary sizes used to capture lexical variation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Evalu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ated on official validation split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GRAPHCODEBERT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69927"/>
            <a:ext cx="15729535" cy="396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GraphCodeBERT, a model pretrained for structural code modeling, was fine-tuned for classification.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Pretrained with data flow aware objectives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ine tuned for binary classification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ses raw code snippets as input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GRAPHCODEBERT TRAINING DETAILS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403" y="3790236"/>
            <a:ext cx="15729535" cy="329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Maximum sequence length of 512 tokens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FP16 mixed precision training enabled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Best checkpoint selected based on valid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ation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accuracy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Performance reported with macro averaged metrics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6608494"/>
            <a:ext cx="3427284" cy="3427284"/>
          </a:xfrm>
          <a:custGeom>
            <a:avLst/>
            <a:gdLst/>
            <a:ahLst/>
            <a:cxnLst/>
            <a:rect r="r" b="b" t="t" l="l"/>
            <a:pathLst>
              <a:path h="3427284" w="3427284">
                <a:moveTo>
                  <a:pt x="0" y="0"/>
                </a:moveTo>
                <a:lnTo>
                  <a:pt x="3427284" y="0"/>
                </a:lnTo>
                <a:lnTo>
                  <a:pt x="3427284" y="3427284"/>
                </a:lnTo>
                <a:lnTo>
                  <a:pt x="0" y="3427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68704" y="6784619"/>
            <a:ext cx="2517685" cy="3075035"/>
          </a:xfrm>
          <a:custGeom>
            <a:avLst/>
            <a:gdLst/>
            <a:ahLst/>
            <a:cxnLst/>
            <a:rect r="r" b="b" t="t" l="l"/>
            <a:pathLst>
              <a:path h="3075035" w="2517685">
                <a:moveTo>
                  <a:pt x="0" y="0"/>
                </a:moveTo>
                <a:lnTo>
                  <a:pt x="2517685" y="0"/>
                </a:lnTo>
                <a:lnTo>
                  <a:pt x="2517685" y="3075035"/>
                </a:lnTo>
                <a:lnTo>
                  <a:pt x="0" y="3075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67384" y="1068642"/>
            <a:ext cx="11831962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PROPOSED APPROACH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730" y="3342569"/>
            <a:ext cx="15542541" cy="425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5852" indent="-437926" lvl="1">
              <a:lnSpc>
                <a:spcPts val="5679"/>
              </a:lnSpc>
              <a:buFont typeface="Arial"/>
              <a:buChar char="•"/>
            </a:pPr>
            <a:r>
              <a:rPr lang="en-US" sz="405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Combination of traditional machine learning and neural approaches</a:t>
            </a:r>
          </a:p>
          <a:p>
            <a:pPr algn="l" marL="875852" indent="-437926" lvl="1">
              <a:lnSpc>
                <a:spcPts val="5679"/>
              </a:lnSpc>
              <a:buFont typeface="Arial"/>
              <a:buChar char="•"/>
            </a:pPr>
            <a:r>
              <a:rPr lang="en-US" sz="405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Use of both feature based and transformer based models</a:t>
            </a:r>
          </a:p>
          <a:p>
            <a:pPr algn="l" marL="875852" indent="-437926" lvl="1">
              <a:lnSpc>
                <a:spcPts val="5679"/>
              </a:lnSpc>
              <a:buFont typeface="Arial"/>
              <a:buChar char="•"/>
            </a:pPr>
            <a:r>
              <a:rPr lang="en-US" sz="405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Goal is to capture semantic characteristics of source code</a:t>
            </a:r>
          </a:p>
          <a:p>
            <a:pPr algn="l">
              <a:lnSpc>
                <a:spcPts val="5679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XGBOOST CLASSIFIER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403" y="3790236"/>
            <a:ext cx="15729535" cy="462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Hybrid approach combining lightweight stylistic features with traditional lexical representations.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Leverages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gradient boosting on decision trees to capture non-linear interactions.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ims to dis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tinguish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human-written from machine-generated code using both structure and vocabulary.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XGBOOST TRAINING CONFIGURATION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403" y="3790236"/>
            <a:ext cx="15729535" cy="397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Key Hyperparameters: 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2,000 estimators, 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Maximum depth of 8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, 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Learning rate of 0.05</a:t>
            </a:r>
          </a:p>
          <a:p>
            <a:pPr algn="l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egulariz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ation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&amp; Stopping: Subsampling rate of 0.8 for both data instances and columns per tree to prevent overfitting. Early stopping monitored on the validation set.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69770" y="4497638"/>
            <a:ext cx="6861579" cy="3786766"/>
          </a:xfrm>
          <a:custGeom>
            <a:avLst/>
            <a:gdLst/>
            <a:ahLst/>
            <a:cxnLst/>
            <a:rect r="r" b="b" t="t" l="l"/>
            <a:pathLst>
              <a:path h="3786766" w="6861579">
                <a:moveTo>
                  <a:pt x="0" y="0"/>
                </a:moveTo>
                <a:lnTo>
                  <a:pt x="6861578" y="0"/>
                </a:lnTo>
                <a:lnTo>
                  <a:pt x="6861578" y="3786766"/>
                </a:lnTo>
                <a:lnTo>
                  <a:pt x="0" y="3786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44738" y="1162050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CODEBERT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3178" y="2044700"/>
            <a:ext cx="10673057" cy="2689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3208" indent="-27660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CodeBERT is</a:t>
            </a:r>
            <a:r>
              <a:rPr lang="en-US" sz="256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 </a:t>
            </a:r>
            <a:r>
              <a:rPr lang="en-US" sz="256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CodeBERT is a bimodal model based on RoBERTa (Transformer-based) that processes both Natural Language (NL) and Programming Language (PL) </a:t>
            </a:r>
            <a:r>
              <a:rPr lang="en-US" sz="256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</a:t>
            </a:r>
            <a:r>
              <a:rPr lang="en-US" sz="256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retrained on CodeSearchNet corpus</a:t>
            </a:r>
          </a:p>
          <a:p>
            <a:pPr algn="just" marL="553208" indent="-276604" lvl="1">
              <a:lnSpc>
                <a:spcPts val="3587"/>
              </a:lnSpc>
              <a:buFont typeface="Arial"/>
              <a:buChar char="•"/>
            </a:pPr>
            <a:r>
              <a:rPr lang="en-US" sz="256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</a:t>
            </a:r>
            <a:r>
              <a:rPr lang="en-US" sz="256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ine tuned for machine generated code detection</a:t>
            </a:r>
          </a:p>
          <a:p>
            <a:pPr algn="just">
              <a:lnSpc>
                <a:spcPts val="358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69770" y="8437947"/>
            <a:ext cx="2686050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b="true" sz="2499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(Feng et al. 2020)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73602" y="1484312"/>
            <a:ext cx="9315858" cy="437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4812" indent="-19240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Architecture : Multi-layer Transformer (12 layers, 768 hidden size, 12 attention heads) – identical to RoBERTa-base.</a:t>
            </a:r>
          </a:p>
          <a:p>
            <a:pPr algn="just" marL="384812" indent="-19240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Objective 1: Masked Language Modeling (MLM):</a:t>
            </a:r>
          </a:p>
          <a:p>
            <a:pPr algn="just">
              <a:lnSpc>
                <a:spcPts val="2495"/>
              </a:lnSpc>
            </a:pP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-Randomly masks tokens in both NL and PL parts.</a:t>
            </a:r>
          </a:p>
          <a:p>
            <a:pPr algn="just">
              <a:lnSpc>
                <a:spcPts val="2495"/>
              </a:lnSpc>
            </a:pP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-</a:t>
            </a: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Goal: Predict the original token based on context.</a:t>
            </a:r>
          </a:p>
          <a:p>
            <a:pPr algn="just">
              <a:lnSpc>
                <a:spcPts val="2495"/>
              </a:lnSpc>
            </a:pP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 -</a:t>
            </a: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Benefit: Learns code syntax and context</a:t>
            </a:r>
          </a:p>
          <a:p>
            <a:pPr algn="just" marL="384812" indent="-19240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Objective 2: Replaced Token Detection (RTD):</a:t>
            </a:r>
          </a:p>
          <a:p>
            <a:pPr algn="just">
              <a:lnSpc>
                <a:spcPts val="2495"/>
              </a:lnSpc>
            </a:pP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-</a:t>
            </a: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Uses a generator to replace some tokens with plausible    alternatives.</a:t>
            </a:r>
          </a:p>
          <a:p>
            <a:pPr algn="just">
              <a:lnSpc>
                <a:spcPts val="2495"/>
              </a:lnSpc>
            </a:pP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-The discriminator (CodeBERT) must detect which tokens are real and which are fake.</a:t>
            </a:r>
          </a:p>
          <a:p>
            <a:pPr algn="just">
              <a:lnSpc>
                <a:spcPts val="2495"/>
              </a:lnSpc>
            </a:pPr>
            <a:r>
              <a:rPr lang="en-US" sz="1782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-Benefit: Increases efficiency and forces the model to learn fine-grained  details, making it highly effective for detection tasks.</a:t>
            </a:r>
          </a:p>
          <a:p>
            <a:pPr algn="just">
              <a:lnSpc>
                <a:spcPts val="2495"/>
              </a:lnSpc>
            </a:pPr>
          </a:p>
          <a:p>
            <a:pPr algn="just">
              <a:lnSpc>
                <a:spcPts val="249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0922" y="5318808"/>
            <a:ext cx="11301259" cy="4803035"/>
          </a:xfrm>
          <a:custGeom>
            <a:avLst/>
            <a:gdLst/>
            <a:ahLst/>
            <a:cxnLst/>
            <a:rect r="r" b="b" t="t" l="l"/>
            <a:pathLst>
              <a:path h="4803035" w="11301259">
                <a:moveTo>
                  <a:pt x="0" y="0"/>
                </a:moveTo>
                <a:lnTo>
                  <a:pt x="11301259" y="0"/>
                </a:lnTo>
                <a:lnTo>
                  <a:pt x="11301259" y="4803035"/>
                </a:lnTo>
                <a:lnTo>
                  <a:pt x="0" y="48030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50847" y="668338"/>
            <a:ext cx="10783048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b="true" sz="6373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CODEBERT PRETRAINING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57156" y="7014961"/>
            <a:ext cx="2686050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b="true" sz="2499">
                <a:solidFill>
                  <a:srgbClr val="03275A"/>
                </a:solidFill>
                <a:latin typeface="Amiko Bold"/>
                <a:ea typeface="Amiko Bold"/>
                <a:cs typeface="Amiko Bold"/>
                <a:sym typeface="Amiko Bold"/>
              </a:rPr>
              <a:t>(Feng et al. 2020)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236" y="3836560"/>
            <a:ext cx="5548137" cy="3708340"/>
          </a:xfrm>
          <a:custGeom>
            <a:avLst/>
            <a:gdLst/>
            <a:ahLst/>
            <a:cxnLst/>
            <a:rect r="r" b="b" t="t" l="l"/>
            <a:pathLst>
              <a:path h="3708340" w="5548137">
                <a:moveTo>
                  <a:pt x="0" y="0"/>
                </a:moveTo>
                <a:lnTo>
                  <a:pt x="5548137" y="0"/>
                </a:lnTo>
                <a:lnTo>
                  <a:pt x="5548137" y="3708340"/>
                </a:lnTo>
                <a:lnTo>
                  <a:pt x="0" y="3708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19564" y="3836560"/>
            <a:ext cx="5592906" cy="3708340"/>
          </a:xfrm>
          <a:custGeom>
            <a:avLst/>
            <a:gdLst/>
            <a:ahLst/>
            <a:cxnLst/>
            <a:rect r="r" b="b" t="t" l="l"/>
            <a:pathLst>
              <a:path h="3708340" w="5592906">
                <a:moveTo>
                  <a:pt x="0" y="0"/>
                </a:moveTo>
                <a:lnTo>
                  <a:pt x="5592906" y="0"/>
                </a:lnTo>
                <a:lnTo>
                  <a:pt x="5592906" y="3708340"/>
                </a:lnTo>
                <a:lnTo>
                  <a:pt x="0" y="3708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236" y="7830650"/>
            <a:ext cx="8948924" cy="1251667"/>
          </a:xfrm>
          <a:custGeom>
            <a:avLst/>
            <a:gdLst/>
            <a:ahLst/>
            <a:cxnLst/>
            <a:rect r="r" b="b" t="t" l="l"/>
            <a:pathLst>
              <a:path h="1251667" w="8948924">
                <a:moveTo>
                  <a:pt x="0" y="0"/>
                </a:moveTo>
                <a:lnTo>
                  <a:pt x="8948924" y="0"/>
                </a:lnTo>
                <a:lnTo>
                  <a:pt x="8948924" y="1251667"/>
                </a:lnTo>
                <a:lnTo>
                  <a:pt x="0" y="1251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10054" y="3420892"/>
            <a:ext cx="5682272" cy="4055450"/>
          </a:xfrm>
          <a:custGeom>
            <a:avLst/>
            <a:gdLst/>
            <a:ahLst/>
            <a:cxnLst/>
            <a:rect r="r" b="b" t="t" l="l"/>
            <a:pathLst>
              <a:path h="4055450" w="5682272">
                <a:moveTo>
                  <a:pt x="0" y="0"/>
                </a:moveTo>
                <a:lnTo>
                  <a:pt x="5682272" y="0"/>
                </a:lnTo>
                <a:lnTo>
                  <a:pt x="5682272" y="4055450"/>
                </a:lnTo>
                <a:lnTo>
                  <a:pt x="0" y="4055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24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94644" y="104775"/>
            <a:ext cx="13903195" cy="162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5"/>
              </a:lnSpc>
            </a:pPr>
            <a:r>
              <a:rPr lang="en-US" b="true" sz="6225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CODEBERT PREPROCESSING VARIANTS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69968" y="1641972"/>
            <a:ext cx="6040061" cy="228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3070" indent="-156535" lvl="1">
              <a:lnSpc>
                <a:spcPts val="2030"/>
              </a:lnSpc>
              <a:buFont typeface="Arial"/>
              <a:buChar char="•"/>
            </a:pPr>
            <a:r>
              <a:rPr lang="en-US" sz="1450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C8 configuration removes all non-executable text and hints that would help model to identify author(keeps variable names, function names and control flow)</a:t>
            </a:r>
          </a:p>
          <a:p>
            <a:pPr algn="just" marL="313070" indent="-156535" lvl="1">
              <a:lnSpc>
                <a:spcPts val="2030"/>
              </a:lnSpc>
              <a:buFont typeface="Arial"/>
              <a:buChar char="•"/>
            </a:pPr>
            <a:r>
              <a:rPr lang="en-US" sz="1450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C4 configuration only removes natural language(comments and docstrings</a:t>
            </a:r>
          </a:p>
          <a:p>
            <a:pPr algn="just" marL="313070" indent="-156535" lvl="1">
              <a:lnSpc>
                <a:spcPts val="2030"/>
              </a:lnSpc>
              <a:buFont typeface="Arial"/>
              <a:buChar char="•"/>
            </a:pPr>
            <a:r>
              <a:rPr lang="en-US" sz="1450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Our novel masking approaches only keeps language specific keywords and masks variable names, strings and numbers to force model capture underlying logic</a:t>
            </a:r>
          </a:p>
          <a:p>
            <a:pPr algn="just">
              <a:lnSpc>
                <a:spcPts val="203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1497" y="9127206"/>
            <a:ext cx="2727192" cy="30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  <a:spcBef>
                <a:spcPct val="0"/>
              </a:spcBef>
            </a:pPr>
            <a:r>
              <a:rPr lang="en-US" b="true" sz="235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Nguyen et al. 2024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16386" y="1381185"/>
            <a:ext cx="6822444" cy="5916607"/>
          </a:xfrm>
          <a:custGeom>
            <a:avLst/>
            <a:gdLst/>
            <a:ahLst/>
            <a:cxnLst/>
            <a:rect r="r" b="b" t="t" l="l"/>
            <a:pathLst>
              <a:path h="5916607" w="6822444">
                <a:moveTo>
                  <a:pt x="0" y="0"/>
                </a:moveTo>
                <a:lnTo>
                  <a:pt x="6822445" y="0"/>
                </a:lnTo>
                <a:lnTo>
                  <a:pt x="6822445" y="5916607"/>
                </a:lnTo>
                <a:lnTo>
                  <a:pt x="0" y="5916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56639" y="133350"/>
            <a:ext cx="13370167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CODEBERT TRAINING SETUP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5093" y="1935503"/>
            <a:ext cx="8780133" cy="724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8"/>
              </a:lnSpc>
            </a:pPr>
          </a:p>
          <a:p>
            <a:pPr algn="just" marL="445403" indent="-222702" lvl="1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Implementation Framework:</a:t>
            </a:r>
          </a:p>
          <a:p>
            <a:pPr algn="just" marL="445403" indent="-222702" lvl="1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Library: Hugging Face Transformers (Trainer API) + PyTorch.</a:t>
            </a:r>
          </a:p>
          <a:p>
            <a:pPr algn="just" marL="445403" indent="-222702" lvl="1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Base Model: microsoft/codebert-base (125M parameters).</a:t>
            </a:r>
          </a:p>
          <a:p>
            <a:pPr algn="just" marL="445403" indent="-222702" lvl="1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Precision: FP16 (Mixed Precision) utilized to optimize memory on the A100 GPU.</a:t>
            </a:r>
          </a:p>
          <a:p>
            <a:pPr algn="just">
              <a:lnSpc>
                <a:spcPts val="2888"/>
              </a:lnSpc>
            </a:pPr>
          </a:p>
          <a:p>
            <a:pPr algn="just" marL="445403" indent="-222702" lvl="1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Hyperparameters :</a:t>
            </a:r>
          </a:p>
          <a:p>
            <a:pPr algn="just">
              <a:lnSpc>
                <a:spcPts val="2888"/>
              </a:lnSpc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-</a:t>
            </a: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Learning Rate: 2e-5 (Standard for fine-tuning BERT-based models).</a:t>
            </a:r>
          </a:p>
          <a:p>
            <a:pPr algn="just">
              <a:lnSpc>
                <a:spcPts val="2888"/>
              </a:lnSpc>
            </a:pPr>
          </a:p>
          <a:p>
            <a:pPr algn="just">
              <a:lnSpc>
                <a:spcPts val="2888"/>
              </a:lnSpc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-Effective Batch Size: 128 </a:t>
            </a:r>
          </a:p>
          <a:p>
            <a:pPr algn="just">
              <a:lnSpc>
                <a:spcPts val="2888"/>
              </a:lnSpc>
            </a:pPr>
          </a:p>
          <a:p>
            <a:pPr algn="just">
              <a:lnSpc>
                <a:spcPts val="2888"/>
              </a:lnSpc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-</a:t>
            </a: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Sequence Length: </a:t>
            </a: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Truncated to 512 tokens (obtained by EDA).</a:t>
            </a:r>
          </a:p>
          <a:p>
            <a:pPr algn="just">
              <a:lnSpc>
                <a:spcPts val="2888"/>
              </a:lnSpc>
            </a:pPr>
          </a:p>
          <a:p>
            <a:pPr algn="just" marL="445403" indent="-222702" lvl="1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Optimization:</a:t>
            </a:r>
          </a:p>
          <a:p>
            <a:pPr algn="just">
              <a:lnSpc>
                <a:spcPts val="2888"/>
              </a:lnSpc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-Optimizer: AdamW with linear weight decay.</a:t>
            </a:r>
          </a:p>
          <a:p>
            <a:pPr algn="just">
              <a:lnSpc>
                <a:spcPts val="2888"/>
              </a:lnSpc>
            </a:pPr>
            <a:r>
              <a:rPr lang="en-US" sz="2063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-Regularization: Early Stopping (Patience = 3) to prevent overfitting.</a:t>
            </a:r>
          </a:p>
          <a:p>
            <a:pPr algn="just">
              <a:lnSpc>
                <a:spcPts val="2888"/>
              </a:lnSpc>
            </a:pP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315641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METHODOLOGY SUMMARY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3697330"/>
            <a:ext cx="15729535" cy="420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Multiple complementary modeling approaches evaluated</a:t>
            </a:r>
          </a:p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Strong emphasis on fairness and reproducibility</a:t>
            </a:r>
          </a:p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Unified SemEval compliant e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xperimental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setup</a:t>
            </a:r>
          </a:p>
          <a:p>
            <a:pPr algn="just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Enables systematic comparison of feature based and neural methods</a:t>
            </a:r>
          </a:p>
          <a:p>
            <a:pPr algn="just">
              <a:lnSpc>
                <a:spcPts val="5566"/>
              </a:lnSpc>
            </a:pP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8554" y="4180126"/>
            <a:ext cx="14970891" cy="186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RESULTS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619525" y="39735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9029" y="5523191"/>
            <a:ext cx="9458971" cy="3735109"/>
          </a:xfrm>
          <a:custGeom>
            <a:avLst/>
            <a:gdLst/>
            <a:ahLst/>
            <a:cxnLst/>
            <a:rect r="r" b="b" t="t" l="l"/>
            <a:pathLst>
              <a:path h="3735109" w="9458971">
                <a:moveTo>
                  <a:pt x="0" y="0"/>
                </a:moveTo>
                <a:lnTo>
                  <a:pt x="9458971" y="0"/>
                </a:lnTo>
                <a:lnTo>
                  <a:pt x="9458971" y="3735109"/>
                </a:lnTo>
                <a:lnTo>
                  <a:pt x="0" y="3735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00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2803" y="5156539"/>
            <a:ext cx="8267958" cy="4495702"/>
          </a:xfrm>
          <a:custGeom>
            <a:avLst/>
            <a:gdLst/>
            <a:ahLst/>
            <a:cxnLst/>
            <a:rect r="r" b="b" t="t" l="l"/>
            <a:pathLst>
              <a:path h="4495702" w="8267958">
                <a:moveTo>
                  <a:pt x="0" y="0"/>
                </a:moveTo>
                <a:lnTo>
                  <a:pt x="8267957" y="0"/>
                </a:lnTo>
                <a:lnTo>
                  <a:pt x="8267957" y="4495702"/>
                </a:lnTo>
                <a:lnTo>
                  <a:pt x="0" y="4495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982722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RESULTS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2164068"/>
            <a:ext cx="15729535" cy="341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Evaluation conducted on validation and hidden test sets</a:t>
            </a:r>
          </a:p>
          <a:p>
            <a:pPr algn="l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Pe</a:t>
            </a: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rformance measured using macro F1, precision, and recall</a:t>
            </a:r>
          </a:p>
          <a:p>
            <a:pPr algn="l" marL="836887" indent="-418443" lvl="1">
              <a:lnSpc>
                <a:spcPts val="5426"/>
              </a:lnSpc>
              <a:buFont typeface="Arial"/>
              <a:buChar char="•"/>
            </a:pP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Strong contrast obs</a:t>
            </a: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erved</a:t>
            </a:r>
            <a:r>
              <a:rPr lang="en-US" sz="38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between in distribution and out of distribution results</a:t>
            </a:r>
          </a:p>
          <a:p>
            <a:pPr algn="l">
              <a:lnSpc>
                <a:spcPts val="542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644738" y="9455388"/>
            <a:ext cx="14073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sucourse.sabanciuniv.edu/plus/pluginfile.php/832145/mod_resource/content/1/Week%202%20Slides.pdf"/>
              </a:rPr>
              <a:t>source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4855" y="9328708"/>
            <a:ext cx="14073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medium.com/@ramit.singh.pahwa/micro-macro-precision-recall-and-f-score-44439de1a044"/>
              </a:rPr>
              <a:t>source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258938" y="-983397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24432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3829" y="3033785"/>
            <a:ext cx="17099074" cy="28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6283" indent="-443141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Macro F1 score of 0.997 on the validation set</a:t>
            </a:r>
          </a:p>
          <a:p>
            <a:pPr algn="just" marL="886283" indent="-443141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Mac</a:t>
            </a:r>
            <a:r>
              <a:rPr lang="en-US" sz="410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ro precision and recall both equal to 0.997</a:t>
            </a:r>
          </a:p>
          <a:p>
            <a:pPr algn="just" marL="886283" indent="-443141" lvl="1">
              <a:lnSpc>
                <a:spcPts val="5747"/>
              </a:lnSpc>
              <a:buFont typeface="Arial"/>
              <a:buChar char="•"/>
            </a:pPr>
            <a:r>
              <a:rPr lang="en-US" sz="410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Indicates h</a:t>
            </a:r>
            <a:r>
              <a:rPr lang="en-US" sz="410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ighly</a:t>
            </a:r>
            <a:r>
              <a:rPr lang="en-US" sz="410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balanced classification across both classes</a:t>
            </a:r>
          </a:p>
          <a:p>
            <a:pPr algn="just">
              <a:lnSpc>
                <a:spcPts val="574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171415" y="5896799"/>
            <a:ext cx="9945171" cy="2703987"/>
          </a:xfrm>
          <a:custGeom>
            <a:avLst/>
            <a:gdLst/>
            <a:ahLst/>
            <a:cxnLst/>
            <a:rect r="r" b="b" t="t" l="l"/>
            <a:pathLst>
              <a:path h="2703987" w="9945171">
                <a:moveTo>
                  <a:pt x="0" y="0"/>
                </a:moveTo>
                <a:lnTo>
                  <a:pt x="9945170" y="0"/>
                </a:lnTo>
                <a:lnTo>
                  <a:pt x="9945170" y="2703987"/>
                </a:lnTo>
                <a:lnTo>
                  <a:pt x="0" y="2703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2601" y="932878"/>
            <a:ext cx="14029139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MODERNBERT VALIDATION PERFORMANCE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3922" y="3455356"/>
            <a:ext cx="16000155" cy="658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2089" indent="-451045" lvl="1">
              <a:lnSpc>
                <a:spcPts val="5849"/>
              </a:lnSpc>
              <a:buFont typeface="Arial"/>
              <a:buChar char="•"/>
            </a:pPr>
            <a:r>
              <a:rPr lang="en-US" sz="417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CatBoost baseline with handcrafted statistical features</a:t>
            </a:r>
          </a:p>
          <a:p>
            <a:pPr algn="l" marL="902089" indent="-451045" lvl="1">
              <a:lnSpc>
                <a:spcPts val="5849"/>
              </a:lnSpc>
              <a:buFont typeface="Arial"/>
              <a:buChar char="•"/>
            </a:pPr>
            <a:r>
              <a:rPr lang="en-US" sz="417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Encoder based transformer models fine tuned for code semantics</a:t>
            </a:r>
          </a:p>
          <a:p>
            <a:pPr algn="l" marL="1804178" indent="-601393" lvl="2">
              <a:lnSpc>
                <a:spcPts val="5849"/>
              </a:lnSpc>
              <a:buFont typeface="Arial"/>
              <a:buChar char="⚬"/>
            </a:pPr>
            <a:r>
              <a:rPr lang="en-US" sz="417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CodeBERT</a:t>
            </a:r>
          </a:p>
          <a:p>
            <a:pPr algn="l" marL="1804178" indent="-601393" lvl="2">
              <a:lnSpc>
                <a:spcPts val="5849"/>
              </a:lnSpc>
              <a:buFont typeface="Arial"/>
              <a:buChar char="⚬"/>
            </a:pPr>
            <a:r>
              <a:rPr lang="en-US" sz="417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UniXcoder</a:t>
            </a:r>
          </a:p>
          <a:p>
            <a:pPr algn="l" marL="1804178" indent="-601393" lvl="2">
              <a:lnSpc>
                <a:spcPts val="5849"/>
              </a:lnSpc>
              <a:buFont typeface="Arial"/>
              <a:buChar char="⚬"/>
            </a:pPr>
            <a:r>
              <a:rPr lang="en-US" sz="417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ModernBERT</a:t>
            </a:r>
          </a:p>
          <a:p>
            <a:pPr algn="l">
              <a:lnSpc>
                <a:spcPts val="5849"/>
              </a:lnSpc>
            </a:pPr>
          </a:p>
          <a:p>
            <a:pPr algn="l">
              <a:lnSpc>
                <a:spcPts val="5849"/>
              </a:lnSpc>
            </a:pPr>
          </a:p>
          <a:p>
            <a:pPr algn="l">
              <a:lnSpc>
                <a:spcPts val="584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0385" y="8065557"/>
            <a:ext cx="5116623" cy="2150995"/>
          </a:xfrm>
          <a:custGeom>
            <a:avLst/>
            <a:gdLst/>
            <a:ahLst/>
            <a:cxnLst/>
            <a:rect r="r" b="b" t="t" l="l"/>
            <a:pathLst>
              <a:path h="2150995" w="5116623">
                <a:moveTo>
                  <a:pt x="0" y="0"/>
                </a:moveTo>
                <a:lnTo>
                  <a:pt x="5116622" y="0"/>
                </a:lnTo>
                <a:lnTo>
                  <a:pt x="5116622" y="2150996"/>
                </a:lnTo>
                <a:lnTo>
                  <a:pt x="0" y="2150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04120" y="5213628"/>
            <a:ext cx="7261401" cy="3962650"/>
          </a:xfrm>
          <a:custGeom>
            <a:avLst/>
            <a:gdLst/>
            <a:ahLst/>
            <a:cxnLst/>
            <a:rect r="r" b="b" t="t" l="l"/>
            <a:pathLst>
              <a:path h="3962650" w="7261401">
                <a:moveTo>
                  <a:pt x="0" y="0"/>
                </a:moveTo>
                <a:lnTo>
                  <a:pt x="7261401" y="0"/>
                </a:lnTo>
                <a:lnTo>
                  <a:pt x="7261401" y="3962651"/>
                </a:lnTo>
                <a:lnTo>
                  <a:pt x="0" y="39626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28019" y="408444"/>
            <a:ext cx="11831962" cy="266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2"/>
              </a:lnSpc>
            </a:pPr>
            <a:r>
              <a:rPr lang="en-US" b="true" sz="1029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MODELS CONSIDERED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1161" y="9191625"/>
            <a:ext cx="14073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medium.com/@minh.hoque/a-comprehensive-overview-of-transformer-based-models-encoders-decoders-and-more-e9bc0644a4e5"/>
              </a:rPr>
              <a:t>source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787738"/>
            <a:ext cx="10998524" cy="5499262"/>
          </a:xfrm>
          <a:custGeom>
            <a:avLst/>
            <a:gdLst/>
            <a:ahLst/>
            <a:cxnLst/>
            <a:rect r="r" b="b" t="t" l="l"/>
            <a:pathLst>
              <a:path h="5499262" w="10998524">
                <a:moveTo>
                  <a:pt x="0" y="0"/>
                </a:moveTo>
                <a:lnTo>
                  <a:pt x="10998524" y="0"/>
                </a:lnTo>
                <a:lnTo>
                  <a:pt x="10998524" y="5499262"/>
                </a:lnTo>
                <a:lnTo>
                  <a:pt x="0" y="5499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77087" y="4977051"/>
            <a:ext cx="7332350" cy="5499262"/>
          </a:xfrm>
          <a:custGeom>
            <a:avLst/>
            <a:gdLst/>
            <a:ahLst/>
            <a:cxnLst/>
            <a:rect r="r" b="b" t="t" l="l"/>
            <a:pathLst>
              <a:path h="5499262" w="7332350">
                <a:moveTo>
                  <a:pt x="0" y="0"/>
                </a:moveTo>
                <a:lnTo>
                  <a:pt x="7332350" y="0"/>
                </a:lnTo>
                <a:lnTo>
                  <a:pt x="7332350" y="5499262"/>
                </a:lnTo>
                <a:lnTo>
                  <a:pt x="0" y="5499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4738" y="53981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MODERNBERT TRAINING BEHAVIOR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9233" y="2512364"/>
            <a:ext cx="15729535" cy="287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0066" indent="-440033" lvl="1">
              <a:lnSpc>
                <a:spcPts val="5706"/>
              </a:lnSpc>
              <a:buFont typeface="Arial"/>
              <a:buChar char="•"/>
            </a:pPr>
            <a:r>
              <a:rPr lang="en-US" sz="4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Training and validation losses decrease consist</a:t>
            </a:r>
            <a:r>
              <a:rPr lang="en-US" sz="4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ently</a:t>
            </a:r>
          </a:p>
          <a:p>
            <a:pPr algn="just" marL="880066" indent="-440033" lvl="1">
              <a:lnSpc>
                <a:spcPts val="5706"/>
              </a:lnSpc>
              <a:buFont typeface="Arial"/>
              <a:buChar char="•"/>
            </a:pPr>
            <a:r>
              <a:rPr lang="en-US" sz="4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No</a:t>
            </a:r>
            <a:r>
              <a:rPr lang="en-US" sz="4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visible signs of overfitting</a:t>
            </a:r>
          </a:p>
          <a:p>
            <a:pPr algn="just" marL="880066" indent="-440033" lvl="1">
              <a:lnSpc>
                <a:spcPts val="5706"/>
              </a:lnSpc>
              <a:buFont typeface="Arial"/>
              <a:buChar char="•"/>
            </a:pPr>
            <a:r>
              <a:rPr lang="en-US" sz="4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Confusion matrix shows only negligible misclassifications</a:t>
            </a:r>
          </a:p>
          <a:p>
            <a:pPr algn="just">
              <a:lnSpc>
                <a:spcPts val="5706"/>
              </a:lnSpc>
            </a:pP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6349071" y="0"/>
            <a:ext cx="10500184" cy="6242837"/>
          </a:xfrm>
          <a:custGeom>
            <a:avLst/>
            <a:gdLst/>
            <a:ahLst/>
            <a:cxnLst/>
            <a:rect r="r" b="b" t="t" l="l"/>
            <a:pathLst>
              <a:path h="6242837" w="10500184">
                <a:moveTo>
                  <a:pt x="10500184" y="6242837"/>
                </a:moveTo>
                <a:lnTo>
                  <a:pt x="0" y="6242837"/>
                </a:lnTo>
                <a:lnTo>
                  <a:pt x="0" y="0"/>
                </a:lnTo>
                <a:lnTo>
                  <a:pt x="10500184" y="0"/>
                </a:lnTo>
                <a:lnTo>
                  <a:pt x="10500184" y="624283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437234" y="857609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90" y="1064495"/>
                </a:lnTo>
                <a:lnTo>
                  <a:pt x="2128990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92428" y="-1335881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91219" y="2835275"/>
            <a:ext cx="9332494" cy="6999371"/>
          </a:xfrm>
          <a:custGeom>
            <a:avLst/>
            <a:gdLst/>
            <a:ahLst/>
            <a:cxnLst/>
            <a:rect r="r" b="b" t="t" l="l"/>
            <a:pathLst>
              <a:path h="6999371" w="9332494">
                <a:moveTo>
                  <a:pt x="0" y="0"/>
                </a:moveTo>
                <a:lnTo>
                  <a:pt x="9332494" y="0"/>
                </a:lnTo>
                <a:lnTo>
                  <a:pt x="9332494" y="6999371"/>
                </a:lnTo>
                <a:lnTo>
                  <a:pt x="0" y="6999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2388" y="539810"/>
            <a:ext cx="14003223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MODERNBERT PRECISION RECALL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9863" y="3045218"/>
            <a:ext cx="7657590" cy="631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Precision recall curve approaches near perfect behavior</a:t>
            </a:r>
          </a:p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AUC approximat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ely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equal to 0.9999</a:t>
            </a:r>
          </a:p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Confirms strong separability on validation data</a:t>
            </a:r>
          </a:p>
          <a:p>
            <a:pPr algn="l">
              <a:lnSpc>
                <a:spcPts val="5566"/>
              </a:lnSpc>
            </a:pP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233" y="5143500"/>
            <a:ext cx="8376988" cy="4701585"/>
          </a:xfrm>
          <a:custGeom>
            <a:avLst/>
            <a:gdLst/>
            <a:ahLst/>
            <a:cxnLst/>
            <a:rect r="r" b="b" t="t" l="l"/>
            <a:pathLst>
              <a:path h="4701585" w="8376988">
                <a:moveTo>
                  <a:pt x="0" y="0"/>
                </a:moveTo>
                <a:lnTo>
                  <a:pt x="8376988" y="0"/>
                </a:lnTo>
                <a:lnTo>
                  <a:pt x="8376988" y="4701585"/>
                </a:lnTo>
                <a:lnTo>
                  <a:pt x="0" y="470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3981" y="4922542"/>
            <a:ext cx="5961010" cy="5143500"/>
          </a:xfrm>
          <a:custGeom>
            <a:avLst/>
            <a:gdLst/>
            <a:ahLst/>
            <a:cxnLst/>
            <a:rect r="r" b="b" t="t" l="l"/>
            <a:pathLst>
              <a:path h="5143500" w="5961010">
                <a:moveTo>
                  <a:pt x="0" y="0"/>
                </a:moveTo>
                <a:lnTo>
                  <a:pt x="5961010" y="0"/>
                </a:lnTo>
                <a:lnTo>
                  <a:pt x="596101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000283" y="8993732"/>
            <a:ext cx="3636871" cy="331747"/>
            <a:chOff x="0" y="0"/>
            <a:chExt cx="957859" cy="87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7859" cy="87374"/>
            </a:xfrm>
            <a:custGeom>
              <a:avLst/>
              <a:gdLst/>
              <a:ahLst/>
              <a:cxnLst/>
              <a:rect r="r" b="b" t="t" l="l"/>
              <a:pathLst>
                <a:path h="87374" w="957859">
                  <a:moveTo>
                    <a:pt x="0" y="0"/>
                  </a:moveTo>
                  <a:lnTo>
                    <a:pt x="957859" y="0"/>
                  </a:lnTo>
                  <a:lnTo>
                    <a:pt x="957859" y="87374"/>
                  </a:lnTo>
                  <a:lnTo>
                    <a:pt x="0" y="87374"/>
                  </a:lnTo>
                  <a:close/>
                </a:path>
              </a:pathLst>
            </a:custGeom>
            <a:solidFill>
              <a:srgbClr val="FF2300">
                <a:alpha val="26667"/>
              </a:srgbClr>
            </a:solidFill>
            <a:ln w="123825" cap="sq">
              <a:solidFill>
                <a:srgbClr val="FF0000">
                  <a:alpha val="26667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7859" cy="12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79233" y="2726109"/>
            <a:ext cx="15729535" cy="263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Strong performance on the validation set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Macro F1, macro precision, and macro recall all equa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0.97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Low false positive and false negative rates</a:t>
            </a:r>
          </a:p>
          <a:p>
            <a:pPr algn="just">
              <a:lnSpc>
                <a:spcPts val="528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61985" y="842009"/>
            <a:ext cx="13364030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CATBOOST VALIDATION PERFORMANCE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3096" y="1389612"/>
            <a:ext cx="7424908" cy="7507775"/>
          </a:xfrm>
          <a:custGeom>
            <a:avLst/>
            <a:gdLst/>
            <a:ahLst/>
            <a:cxnLst/>
            <a:rect r="r" b="b" t="t" l="l"/>
            <a:pathLst>
              <a:path h="7507775" w="7424908">
                <a:moveTo>
                  <a:pt x="0" y="0"/>
                </a:moveTo>
                <a:lnTo>
                  <a:pt x="7424908" y="0"/>
                </a:lnTo>
                <a:lnTo>
                  <a:pt x="7424908" y="7507776"/>
                </a:lnTo>
                <a:lnTo>
                  <a:pt x="0" y="7507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5502" y="3124534"/>
            <a:ext cx="9063673" cy="397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Validation PR curve supports strong class separation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Ave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rage precision = 0.99</a:t>
            </a:r>
          </a:p>
          <a:p>
            <a:pPr algn="just" marL="815297" indent="-407649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Clear separation between human-written and machine-generated code (in-distribution)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17509" y="4857759"/>
            <a:ext cx="5791258" cy="5174438"/>
          </a:xfrm>
          <a:custGeom>
            <a:avLst/>
            <a:gdLst/>
            <a:ahLst/>
            <a:cxnLst/>
            <a:rect r="r" b="b" t="t" l="l"/>
            <a:pathLst>
              <a:path h="5174438" w="5791258">
                <a:moveTo>
                  <a:pt x="0" y="0"/>
                </a:moveTo>
                <a:lnTo>
                  <a:pt x="5791258" y="0"/>
                </a:lnTo>
                <a:lnTo>
                  <a:pt x="5791258" y="5174438"/>
                </a:lnTo>
                <a:lnTo>
                  <a:pt x="0" y="5174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5093" y="4977051"/>
            <a:ext cx="8640444" cy="4935854"/>
          </a:xfrm>
          <a:custGeom>
            <a:avLst/>
            <a:gdLst/>
            <a:ahLst/>
            <a:cxnLst/>
            <a:rect r="r" b="b" t="t" l="l"/>
            <a:pathLst>
              <a:path h="4935854" w="8640444">
                <a:moveTo>
                  <a:pt x="0" y="0"/>
                </a:moveTo>
                <a:lnTo>
                  <a:pt x="8640444" y="0"/>
                </a:lnTo>
                <a:lnTo>
                  <a:pt x="8640444" y="4935854"/>
                </a:lnTo>
                <a:lnTo>
                  <a:pt x="0" y="49358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4738" y="349587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CATBOOST TEST SET GENERALIZATION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9233" y="2099012"/>
            <a:ext cx="15729535" cy="329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Significant performance drop on the test set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acro F1 decreases to 0.38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Validation vs. test discrepancy</a:t>
            </a:r>
          </a:p>
          <a:p>
            <a:pPr algn="just">
              <a:lnSpc>
                <a:spcPts val="5286"/>
              </a:lnSpc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      - Indicates difficulty in generalizing to unseen distributions</a:t>
            </a:r>
          </a:p>
          <a:p>
            <a:pPr algn="just">
              <a:lnSpc>
                <a:spcPts val="5286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4390178" y="8989094"/>
            <a:ext cx="3750591" cy="331747"/>
            <a:chOff x="0" y="0"/>
            <a:chExt cx="987810" cy="873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7810" cy="87374"/>
            </a:xfrm>
            <a:custGeom>
              <a:avLst/>
              <a:gdLst/>
              <a:ahLst/>
              <a:cxnLst/>
              <a:rect r="r" b="b" t="t" l="l"/>
              <a:pathLst>
                <a:path h="87374" w="987810">
                  <a:moveTo>
                    <a:pt x="0" y="0"/>
                  </a:moveTo>
                  <a:lnTo>
                    <a:pt x="987810" y="0"/>
                  </a:lnTo>
                  <a:lnTo>
                    <a:pt x="987810" y="87374"/>
                  </a:lnTo>
                  <a:lnTo>
                    <a:pt x="0" y="87374"/>
                  </a:lnTo>
                  <a:close/>
                </a:path>
              </a:pathLst>
            </a:custGeom>
            <a:solidFill>
              <a:srgbClr val="FF2300">
                <a:alpha val="26667"/>
              </a:srgbClr>
            </a:solidFill>
            <a:ln w="123825" cap="sq">
              <a:solidFill>
                <a:srgbClr val="FF0000">
                  <a:alpha val="26667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87810" cy="125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745291"/>
            <a:ext cx="8370104" cy="8463520"/>
          </a:xfrm>
          <a:custGeom>
            <a:avLst/>
            <a:gdLst/>
            <a:ahLst/>
            <a:cxnLst/>
            <a:rect r="r" b="b" t="t" l="l"/>
            <a:pathLst>
              <a:path h="8463520" w="8370104">
                <a:moveTo>
                  <a:pt x="0" y="0"/>
                </a:moveTo>
                <a:lnTo>
                  <a:pt x="8370104" y="0"/>
                </a:lnTo>
                <a:lnTo>
                  <a:pt x="8370104" y="8463520"/>
                </a:lnTo>
                <a:lnTo>
                  <a:pt x="0" y="8463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30141"/>
            <a:ext cx="7106966" cy="396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Average precision = 0.38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Only modestly 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above the chance baseline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The model likely relies on dataset or generator specific artifacts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50439" y="3623027"/>
            <a:ext cx="9335109" cy="5332681"/>
          </a:xfrm>
          <a:custGeom>
            <a:avLst/>
            <a:gdLst/>
            <a:ahLst/>
            <a:cxnLst/>
            <a:rect r="r" b="b" t="t" l="l"/>
            <a:pathLst>
              <a:path h="5332681" w="9335109">
                <a:moveTo>
                  <a:pt x="0" y="0"/>
                </a:moveTo>
                <a:lnTo>
                  <a:pt x="9335109" y="0"/>
                </a:lnTo>
                <a:lnTo>
                  <a:pt x="9335109" y="5332682"/>
                </a:lnTo>
                <a:lnTo>
                  <a:pt x="0" y="53326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44738" y="759831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CATBOOST FEATURE IMPORTANCE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1035" y="3273050"/>
            <a:ext cx="7015321" cy="661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SHAP analysis used for int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erpretability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Number of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empty lines identified as the most influential feature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Other important features include average identifier length, AST depth, and average function length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UNIXCODER VALIDATION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4651512"/>
            <a:ext cx="15729535" cy="263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Validation macro F1 approximat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ely 0.994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Accuracy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also approximately 0.994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Precision and recall remain balanced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UNIXCODER TEST SET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403" y="3790236"/>
            <a:ext cx="15729535" cy="329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Public test macro F1 drops to approximat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ely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0.29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Indicates strong overestimation of performance on validation data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Highlights limited robustness to unseen distributions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TF IDF LEXICAL BASELINES VALIDATION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4244447"/>
            <a:ext cx="15729535" cy="396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Naive Bayes with unigrams and bigrams achieves macro F1 of approximat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ely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0.83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Linear SVM with up to trigrams improves macro F1 to approximately 0.85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Demonstrates effectiveness of surface level lexical patterns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6444" y="6665222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9"/>
                </a:lnTo>
                <a:lnTo>
                  <a:pt x="0" y="6000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9102686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77882" y="5342699"/>
            <a:ext cx="11301259" cy="4944301"/>
          </a:xfrm>
          <a:custGeom>
            <a:avLst/>
            <a:gdLst/>
            <a:ahLst/>
            <a:cxnLst/>
            <a:rect r="r" b="b" t="t" l="l"/>
            <a:pathLst>
              <a:path h="4944301" w="11301259">
                <a:moveTo>
                  <a:pt x="0" y="0"/>
                </a:moveTo>
                <a:lnTo>
                  <a:pt x="11301259" y="0"/>
                </a:lnTo>
                <a:lnTo>
                  <a:pt x="11301259" y="4944301"/>
                </a:lnTo>
                <a:lnTo>
                  <a:pt x="0" y="4944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20430" y="412809"/>
            <a:ext cx="12047140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PREPROCESSING MOTIVATION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4396" y="2782977"/>
            <a:ext cx="16597938" cy="278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0308" indent="-430154" lvl="1">
              <a:lnSpc>
                <a:spcPts val="5578"/>
              </a:lnSpc>
              <a:buFont typeface="Arial"/>
              <a:buChar char="•"/>
            </a:pPr>
            <a:r>
              <a:rPr lang="en-US" sz="3984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Surface level artifacts can bias detection models</a:t>
            </a:r>
          </a:p>
          <a:p>
            <a:pPr algn="l" marL="860308" indent="-430154" lvl="1">
              <a:lnSpc>
                <a:spcPts val="5578"/>
              </a:lnSpc>
              <a:buFont typeface="Arial"/>
              <a:buChar char="•"/>
            </a:pPr>
            <a:r>
              <a:rPr lang="en-US" sz="3984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GPTSniffer inspired preprocessing techniques are applied</a:t>
            </a:r>
          </a:p>
          <a:p>
            <a:pPr algn="l" marL="860308" indent="-430154" lvl="1">
              <a:lnSpc>
                <a:spcPts val="5578"/>
              </a:lnSpc>
              <a:buFont typeface="Arial"/>
              <a:buChar char="•"/>
            </a:pPr>
            <a:r>
              <a:rPr lang="en-US" sz="3984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Encourages learning deeper semantic patterns rather than stylistic cues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07849" y="9618092"/>
            <a:ext cx="4920635" cy="87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</a:pPr>
            <a:r>
              <a:rPr lang="en-US" sz="252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GPTSn</a:t>
            </a:r>
            <a:r>
              <a:rPr lang="en-US" sz="2529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iffer (Nguyen et al., 2024)</a:t>
            </a:r>
          </a:p>
          <a:p>
            <a:pPr algn="ctr">
              <a:lnSpc>
                <a:spcPts val="3541"/>
              </a:lnSpc>
            </a:pP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TF IDF LEXICAL BASELINES TEST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4401361"/>
            <a:ext cx="15729535" cy="263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TF IDF plus SVM achieves test macro F1 of approximat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ely 0.46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Outperforms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all transformer based models on the test set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uggests improved robustness under distribution shift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GRAPHCODEBERT VALIDATION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4161109"/>
            <a:ext cx="15729535" cy="263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Validation accuracy approximat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ely 0.995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Macro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F1 also approximately 0.995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Training and validation losses remain consistently low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514535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GRAPHCODEBERT TEST SET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403" y="3790236"/>
            <a:ext cx="15729535" cy="263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Test macro F1 decreases to approximat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ely 0.25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Large gap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between validation and test performance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Reflects sensitivity to dataset specific artifacts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514535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XGBOOST VALIDATION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3469927"/>
            <a:ext cx="15729535" cy="3295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Macro F1 Scor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e: 0.9831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Accuracy: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0.9831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H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ighly balanced profile, showing strong discriminative signal within the training domain.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XGBOOST TEST SET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3627524"/>
            <a:ext cx="15729535" cy="52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Enourmous drop in performance on the unseen t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est set.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Public Macro F1 Score decreases to approximately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0.27.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Ind</a:t>
            </a: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icates structural features were not robust to distribution shifts in the test data.</a:t>
            </a:r>
          </a:p>
          <a:p>
            <a:pPr algn="just" marL="815297" indent="-407648" lvl="1">
              <a:lnSpc>
                <a:spcPts val="5286"/>
              </a:lnSpc>
              <a:buFont typeface="Arial"/>
              <a:buChar char="•"/>
            </a:pPr>
            <a:r>
              <a:rPr lang="en-US" sz="37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Significantly underperformed the simpler TF-IDF + SVM baseline (~0.46 F1), suggesting overfitting to training-specific artifacts.</a:t>
            </a:r>
          </a:p>
          <a:p>
            <a:pPr algn="just">
              <a:lnSpc>
                <a:spcPts val="5286"/>
              </a:lnSpc>
            </a:pP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0752" y="6725943"/>
            <a:ext cx="9306019" cy="5532851"/>
          </a:xfrm>
          <a:custGeom>
            <a:avLst/>
            <a:gdLst/>
            <a:ahLst/>
            <a:cxnLst/>
            <a:rect r="r" b="b" t="t" l="l"/>
            <a:pathLst>
              <a:path h="5532851" w="9306019">
                <a:moveTo>
                  <a:pt x="0" y="0"/>
                </a:moveTo>
                <a:lnTo>
                  <a:pt x="9306019" y="0"/>
                </a:lnTo>
                <a:lnTo>
                  <a:pt x="9306019" y="5532851"/>
                </a:lnTo>
                <a:lnTo>
                  <a:pt x="0" y="553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234320" y="9211332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5" y="0"/>
                </a:lnTo>
                <a:lnTo>
                  <a:pt x="2252125" y="1126063"/>
                </a:lnTo>
                <a:lnTo>
                  <a:pt x="0" y="1126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9334" y="2282235"/>
            <a:ext cx="5558212" cy="2239632"/>
          </a:xfrm>
          <a:custGeom>
            <a:avLst/>
            <a:gdLst/>
            <a:ahLst/>
            <a:cxnLst/>
            <a:rect r="r" b="b" t="t" l="l"/>
            <a:pathLst>
              <a:path h="2239632" w="5558212">
                <a:moveTo>
                  <a:pt x="0" y="0"/>
                </a:moveTo>
                <a:lnTo>
                  <a:pt x="5558212" y="0"/>
                </a:lnTo>
                <a:lnTo>
                  <a:pt x="5558212" y="2239633"/>
                </a:lnTo>
                <a:lnTo>
                  <a:pt x="0" y="2239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43313" y="2282235"/>
            <a:ext cx="6251636" cy="2239632"/>
          </a:xfrm>
          <a:custGeom>
            <a:avLst/>
            <a:gdLst/>
            <a:ahLst/>
            <a:cxnLst/>
            <a:rect r="r" b="b" t="t" l="l"/>
            <a:pathLst>
              <a:path h="2239632" w="6251636">
                <a:moveTo>
                  <a:pt x="0" y="0"/>
                </a:moveTo>
                <a:lnTo>
                  <a:pt x="6251636" y="0"/>
                </a:lnTo>
                <a:lnTo>
                  <a:pt x="6251636" y="2239633"/>
                </a:lnTo>
                <a:lnTo>
                  <a:pt x="0" y="22396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6897" y="4734986"/>
            <a:ext cx="5230649" cy="3872616"/>
          </a:xfrm>
          <a:custGeom>
            <a:avLst/>
            <a:gdLst/>
            <a:ahLst/>
            <a:cxnLst/>
            <a:rect r="r" b="b" t="t" l="l"/>
            <a:pathLst>
              <a:path h="3872616" w="5230649">
                <a:moveTo>
                  <a:pt x="0" y="0"/>
                </a:moveTo>
                <a:lnTo>
                  <a:pt x="5230649" y="0"/>
                </a:lnTo>
                <a:lnTo>
                  <a:pt x="5230649" y="3872616"/>
                </a:lnTo>
                <a:lnTo>
                  <a:pt x="0" y="38726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06" r="0" b="-472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34997" y="4734986"/>
            <a:ext cx="4482415" cy="3872616"/>
          </a:xfrm>
          <a:custGeom>
            <a:avLst/>
            <a:gdLst/>
            <a:ahLst/>
            <a:cxnLst/>
            <a:rect r="r" b="b" t="t" l="l"/>
            <a:pathLst>
              <a:path h="3872616" w="4482415">
                <a:moveTo>
                  <a:pt x="0" y="0"/>
                </a:moveTo>
                <a:lnTo>
                  <a:pt x="4482414" y="0"/>
                </a:lnTo>
                <a:lnTo>
                  <a:pt x="4482414" y="3872616"/>
                </a:lnTo>
                <a:lnTo>
                  <a:pt x="0" y="3872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42901" y="158750"/>
            <a:ext cx="13430976" cy="124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b="true" sz="4856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CODEBERT VALIDATION VS TEST SET PERFORMANCE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82017" y="2320335"/>
            <a:ext cx="4598509" cy="471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4768" indent="-212384" lvl="1">
              <a:lnSpc>
                <a:spcPts val="1967"/>
              </a:lnSpc>
              <a:buFont typeface="Arial"/>
              <a:buChar char="•"/>
            </a:pP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Valid</a:t>
            </a: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ation results show near-perfect classification with 98.3% Macro F1 and balanced precision/recall for both classes.</a:t>
            </a:r>
          </a:p>
          <a:p>
            <a:pPr algn="ctr">
              <a:lnSpc>
                <a:spcPts val="1967"/>
              </a:lnSpc>
            </a:pPr>
          </a:p>
          <a:p>
            <a:pPr algn="ctr" marL="424768" indent="-212384" lvl="1">
              <a:lnSpc>
                <a:spcPts val="1967"/>
              </a:lnSpc>
              <a:buFont typeface="Arial"/>
              <a:buChar char="•"/>
            </a:pP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However, On the test set containing unseen languages, Macro F1 drops to 34.6%. </a:t>
            </a:r>
          </a:p>
          <a:p>
            <a:pPr algn="ctr">
              <a:lnSpc>
                <a:spcPts val="1967"/>
              </a:lnSpc>
            </a:pPr>
          </a:p>
          <a:p>
            <a:pPr algn="ctr" marL="424768" indent="-212384" lvl="1">
              <a:lnSpc>
                <a:spcPts val="1967"/>
              </a:lnSpc>
              <a:buFont typeface="Arial"/>
              <a:buChar char="•"/>
            </a:pP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The confusion matrices reveal the cause: the model over-predicts AI, correctly classifying only 153 of 777 Human samples (19.7% recall) while misclassifying 624 as AI</a:t>
            </a:r>
          </a:p>
          <a:p>
            <a:pPr algn="ctr">
              <a:lnSpc>
                <a:spcPts val="1967"/>
              </a:lnSpc>
            </a:pPr>
          </a:p>
          <a:p>
            <a:pPr algn="ctr" marL="424768" indent="-212384" lvl="1">
              <a:lnSpc>
                <a:spcPts val="1967"/>
              </a:lnSpc>
              <a:buFont typeface="Arial"/>
              <a:buChar char="•"/>
            </a:pP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Which ıs a</a:t>
            </a: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result of training on balanced data (50/50) but testing on imbalanced data (78/22).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0752" y="6725943"/>
            <a:ext cx="9306019" cy="5532851"/>
          </a:xfrm>
          <a:custGeom>
            <a:avLst/>
            <a:gdLst/>
            <a:ahLst/>
            <a:cxnLst/>
            <a:rect r="r" b="b" t="t" l="l"/>
            <a:pathLst>
              <a:path h="5532851" w="9306019">
                <a:moveTo>
                  <a:pt x="0" y="0"/>
                </a:moveTo>
                <a:lnTo>
                  <a:pt x="9306019" y="0"/>
                </a:lnTo>
                <a:lnTo>
                  <a:pt x="9306019" y="5532851"/>
                </a:lnTo>
                <a:lnTo>
                  <a:pt x="0" y="553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234320" y="9211332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5" y="0"/>
                </a:lnTo>
                <a:lnTo>
                  <a:pt x="2252125" y="1126063"/>
                </a:lnTo>
                <a:lnTo>
                  <a:pt x="0" y="1126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70922" y="1412962"/>
            <a:ext cx="10574933" cy="3730538"/>
          </a:xfrm>
          <a:custGeom>
            <a:avLst/>
            <a:gdLst/>
            <a:ahLst/>
            <a:cxnLst/>
            <a:rect r="r" b="b" t="t" l="l"/>
            <a:pathLst>
              <a:path h="3730538" w="10574933">
                <a:moveTo>
                  <a:pt x="0" y="0"/>
                </a:moveTo>
                <a:lnTo>
                  <a:pt x="10574933" y="0"/>
                </a:lnTo>
                <a:lnTo>
                  <a:pt x="10574933" y="3730538"/>
                </a:lnTo>
                <a:lnTo>
                  <a:pt x="0" y="3730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42901" y="211453"/>
            <a:ext cx="13430976" cy="63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b="true" sz="4856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CODEBERT TRAINING CURVES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5093" y="5914603"/>
            <a:ext cx="12135062" cy="174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4768" indent="-212384" lvl="1">
              <a:lnSpc>
                <a:spcPts val="1967"/>
              </a:lnSpc>
              <a:buFont typeface="Arial"/>
              <a:buChar char="•"/>
            </a:pP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Training dyn</a:t>
            </a: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amics appear ideal—loss converges smoothly and validation F1 reaches 98.3% with no signs of overfitting.</a:t>
            </a:r>
          </a:p>
          <a:p>
            <a:pPr algn="ctr">
              <a:lnSpc>
                <a:spcPts val="1967"/>
              </a:lnSpc>
            </a:pPr>
          </a:p>
          <a:p>
            <a:pPr algn="ctr">
              <a:lnSpc>
                <a:spcPts val="1967"/>
              </a:lnSpc>
            </a:pPr>
          </a:p>
          <a:p>
            <a:pPr algn="ctr" marL="424768" indent="-212384" lvl="1">
              <a:lnSpc>
                <a:spcPts val="1967"/>
              </a:lnSpc>
              <a:buFont typeface="Arial"/>
              <a:buChar char="•"/>
            </a:pP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However, this strong in-distribution performance did not translate to test generalization (34.6% F1), suggesting the model learned language-specific patterns rather t</a:t>
            </a: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han</a:t>
            </a:r>
            <a:r>
              <a:rPr lang="en-US" sz="1967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transferable structural features.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0752" y="6725943"/>
            <a:ext cx="9306019" cy="5532851"/>
          </a:xfrm>
          <a:custGeom>
            <a:avLst/>
            <a:gdLst/>
            <a:ahLst/>
            <a:cxnLst/>
            <a:rect r="r" b="b" t="t" l="l"/>
            <a:pathLst>
              <a:path h="5532851" w="9306019">
                <a:moveTo>
                  <a:pt x="0" y="0"/>
                </a:moveTo>
                <a:lnTo>
                  <a:pt x="9306019" y="0"/>
                </a:lnTo>
                <a:lnTo>
                  <a:pt x="9306019" y="5532851"/>
                </a:lnTo>
                <a:lnTo>
                  <a:pt x="0" y="553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234320" y="9211332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5" y="0"/>
                </a:lnTo>
                <a:lnTo>
                  <a:pt x="2252125" y="1126063"/>
                </a:lnTo>
                <a:lnTo>
                  <a:pt x="0" y="1126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19619" y="1459288"/>
            <a:ext cx="9741055" cy="4055359"/>
          </a:xfrm>
          <a:custGeom>
            <a:avLst/>
            <a:gdLst/>
            <a:ahLst/>
            <a:cxnLst/>
            <a:rect r="r" b="b" t="t" l="l"/>
            <a:pathLst>
              <a:path h="4055359" w="9741055">
                <a:moveTo>
                  <a:pt x="0" y="0"/>
                </a:moveTo>
                <a:lnTo>
                  <a:pt x="9741055" y="0"/>
                </a:lnTo>
                <a:lnTo>
                  <a:pt x="9741055" y="4055360"/>
                </a:lnTo>
                <a:lnTo>
                  <a:pt x="0" y="4055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42901" y="211453"/>
            <a:ext cx="13694492" cy="124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6"/>
              </a:lnSpc>
            </a:pPr>
            <a:r>
              <a:rPr lang="en-US" b="true" sz="4856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CODEBERT PRECISION AND RECALL CURVES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5093" y="5914603"/>
            <a:ext cx="13110015" cy="241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8895" indent="-229448" lvl="1">
              <a:lnSpc>
                <a:spcPts val="2125"/>
              </a:lnSpc>
              <a:buFont typeface="Arial"/>
              <a:buChar char="•"/>
            </a:pPr>
            <a:r>
              <a:rPr lang="en-US" sz="21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The PR curves explain the</a:t>
            </a:r>
            <a:r>
              <a:rPr lang="en-US" sz="21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precision-recall tradeoff on unseen languages. </a:t>
            </a:r>
          </a:p>
          <a:p>
            <a:pPr algn="ctr">
              <a:lnSpc>
                <a:spcPts val="2125"/>
              </a:lnSpc>
            </a:pPr>
            <a:r>
              <a:rPr lang="en-US" sz="21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For Human class (AP=0.816), precision remains above baseline even at high recall, showing robust detection.</a:t>
            </a:r>
          </a:p>
          <a:p>
            <a:pPr algn="ctr">
              <a:lnSpc>
                <a:spcPts val="2125"/>
              </a:lnSpc>
            </a:pPr>
          </a:p>
          <a:p>
            <a:pPr algn="ctr">
              <a:lnSpc>
                <a:spcPts val="2125"/>
              </a:lnSpc>
            </a:pPr>
          </a:p>
          <a:p>
            <a:pPr algn="ctr" marL="458895" indent="-229448" lvl="1">
              <a:lnSpc>
                <a:spcPts val="2125"/>
              </a:lnSpc>
              <a:buFont typeface="Arial"/>
              <a:buChar char="•"/>
            </a:pPr>
            <a:r>
              <a:rPr lang="en-US" sz="21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For AI class (AP=0.328), precision drops </a:t>
            </a:r>
          </a:p>
          <a:p>
            <a:pPr algn="ctr">
              <a:lnSpc>
                <a:spcPts val="2125"/>
              </a:lnSpc>
            </a:pPr>
            <a:r>
              <a:rPr lang="en-US" sz="21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rapidly—achieving 80% precision requires sacrificing recall to just 10%. </a:t>
            </a:r>
          </a:p>
          <a:p>
            <a:pPr algn="ctr">
              <a:lnSpc>
                <a:spcPts val="2125"/>
              </a:lnSpc>
            </a:pPr>
            <a:r>
              <a:rPr lang="en-US" sz="21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This asymmetry reflects the class imbalance: detecting the minority AI </a:t>
            </a:r>
          </a:p>
          <a:p>
            <a:pPr algn="ctr">
              <a:lnSpc>
                <a:spcPts val="2125"/>
              </a:lnSpc>
            </a:pPr>
            <a:r>
              <a:rPr lang="en-US" sz="21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cl</a:t>
            </a:r>
            <a:r>
              <a:rPr lang="en-US" sz="21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ass on</a:t>
            </a:r>
            <a:r>
              <a:rPr lang="en-US" sz="2125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imbalanced test data is fundamentally harder.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CROSS MODEL COMPARISON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2403" y="3780711"/>
            <a:ext cx="15729535" cy="490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Encoder based models achiev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 near c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eiling validation scores</a:t>
            </a:r>
          </a:p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All transformer models show severe test performance degradation</a:t>
            </a:r>
          </a:p>
          <a:p>
            <a:pPr algn="l" marL="858476" indent="-429238" lvl="1">
              <a:lnSpc>
                <a:spcPts val="5566"/>
              </a:lnSpc>
              <a:buFont typeface="Arial"/>
              <a:buChar char="•"/>
            </a:pP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Lexical bas</a:t>
            </a:r>
            <a:r>
              <a:rPr lang="en-US" sz="39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elines generalize better despite weaker validation scores</a:t>
            </a:r>
          </a:p>
          <a:p>
            <a:pPr algn="l">
              <a:lnSpc>
                <a:spcPts val="5566"/>
              </a:lnSpc>
            </a:pP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932878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KEY RESULTS TAKEAWAYS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233" y="3568271"/>
            <a:ext cx="15729535" cy="438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1655" indent="-450828" lvl="1">
              <a:lnSpc>
                <a:spcPts val="5846"/>
              </a:lnSpc>
              <a:buFont typeface="Arial"/>
              <a:buChar char="•"/>
            </a:pP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Validation performance alone is misleading for this task</a:t>
            </a:r>
          </a:p>
          <a:p>
            <a:pPr algn="just" marL="901655" indent="-450828" lvl="1">
              <a:lnSpc>
                <a:spcPts val="5846"/>
              </a:lnSpc>
              <a:buFont typeface="Arial"/>
              <a:buChar char="•"/>
            </a:pP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Distribution shift</a:t>
            </a: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 is a major chall</a:t>
            </a: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enge in machine generated code detection</a:t>
            </a:r>
          </a:p>
          <a:p>
            <a:pPr algn="just" marL="901655" indent="-450828" lvl="1">
              <a:lnSpc>
                <a:spcPts val="5846"/>
              </a:lnSpc>
              <a:buFont typeface="Arial"/>
              <a:buChar char="•"/>
            </a:pP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Simpler models may offer stronger ro</a:t>
            </a: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bust</a:t>
            </a:r>
            <a:r>
              <a:rPr lang="en-US" sz="41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ness under unseen conditions</a:t>
            </a:r>
          </a:p>
          <a:p>
            <a:pPr algn="just">
              <a:lnSpc>
                <a:spcPts val="584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55936" y="598105"/>
            <a:ext cx="11831962" cy="266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2"/>
              </a:lnSpc>
            </a:pPr>
            <a:r>
              <a:rPr lang="en-US" b="true" sz="10292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EVALUATION SETUP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652" y="3677092"/>
            <a:ext cx="16478695" cy="358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7042" indent="-443521" lvl="1">
              <a:lnSpc>
                <a:spcPts val="5752"/>
              </a:lnSpc>
              <a:buFont typeface="Arial"/>
              <a:buChar char="•"/>
            </a:pPr>
            <a:r>
              <a:rPr lang="en-US" sz="410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Experiments conducted on the official SemEval 2026 Task 13 Subtask A dataset</a:t>
            </a:r>
          </a:p>
          <a:p>
            <a:pPr algn="l" marL="887042" indent="-443521" lvl="1">
              <a:lnSpc>
                <a:spcPts val="5752"/>
              </a:lnSpc>
              <a:buFont typeface="Arial"/>
              <a:buChar char="•"/>
            </a:pPr>
            <a:r>
              <a:rPr lang="en-US" sz="410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Macro F1 score used as the primary evaluation metric</a:t>
            </a:r>
          </a:p>
          <a:p>
            <a:pPr algn="l" marL="887042" indent="-443521" lvl="1">
              <a:lnSpc>
                <a:spcPts val="5752"/>
              </a:lnSpc>
              <a:buFont typeface="Arial"/>
              <a:buChar char="•"/>
            </a:pPr>
            <a:r>
              <a:rPr lang="en-US" sz="4108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Ensures fair comparison across all models</a:t>
            </a:r>
          </a:p>
          <a:p>
            <a:pPr algn="l">
              <a:lnSpc>
                <a:spcPts val="575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728401" y="7265883"/>
            <a:ext cx="8831197" cy="758488"/>
          </a:xfrm>
          <a:custGeom>
            <a:avLst/>
            <a:gdLst/>
            <a:ahLst/>
            <a:cxnLst/>
            <a:rect r="r" b="b" t="t" l="l"/>
            <a:pathLst>
              <a:path h="758488" w="8831197">
                <a:moveTo>
                  <a:pt x="0" y="0"/>
                </a:moveTo>
                <a:lnTo>
                  <a:pt x="8831198" y="0"/>
                </a:lnTo>
                <a:lnTo>
                  <a:pt x="8831198" y="758488"/>
                </a:lnTo>
                <a:lnTo>
                  <a:pt x="0" y="7584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0564" r="0" b="-33614"/>
            </a:stretch>
          </a:blipFill>
        </p:spPr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80843" y="4346575"/>
            <a:ext cx="14970891" cy="186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SUBMISSION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6206" y="994268"/>
            <a:ext cx="9640981" cy="6323186"/>
          </a:xfrm>
          <a:custGeom>
            <a:avLst/>
            <a:gdLst/>
            <a:ahLst/>
            <a:cxnLst/>
            <a:rect r="r" b="b" t="t" l="l"/>
            <a:pathLst>
              <a:path h="6323186" w="9640981">
                <a:moveTo>
                  <a:pt x="0" y="0"/>
                </a:moveTo>
                <a:lnTo>
                  <a:pt x="9640981" y="0"/>
                </a:lnTo>
                <a:lnTo>
                  <a:pt x="9640981" y="6323186"/>
                </a:lnTo>
                <a:lnTo>
                  <a:pt x="0" y="6323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10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283" y="994268"/>
            <a:ext cx="7885163" cy="6323186"/>
          </a:xfrm>
          <a:custGeom>
            <a:avLst/>
            <a:gdLst/>
            <a:ahLst/>
            <a:cxnLst/>
            <a:rect r="r" b="b" t="t" l="l"/>
            <a:pathLst>
              <a:path h="6323186" w="7885163">
                <a:moveTo>
                  <a:pt x="0" y="0"/>
                </a:moveTo>
                <a:lnTo>
                  <a:pt x="7885163" y="0"/>
                </a:lnTo>
                <a:lnTo>
                  <a:pt x="7885163" y="6323186"/>
                </a:lnTo>
                <a:lnTo>
                  <a:pt x="0" y="6323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68602" y="6418504"/>
            <a:ext cx="3914874" cy="185335"/>
          </a:xfrm>
          <a:custGeom>
            <a:avLst/>
            <a:gdLst/>
            <a:ahLst/>
            <a:cxnLst/>
            <a:rect r="r" b="b" t="t" l="l"/>
            <a:pathLst>
              <a:path h="185335" w="3914874">
                <a:moveTo>
                  <a:pt x="0" y="0"/>
                </a:moveTo>
                <a:lnTo>
                  <a:pt x="3914874" y="0"/>
                </a:lnTo>
                <a:lnTo>
                  <a:pt x="3914874" y="185334"/>
                </a:lnTo>
                <a:lnTo>
                  <a:pt x="0" y="1853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9283" y="7824915"/>
            <a:ext cx="10033520" cy="1918911"/>
          </a:xfrm>
          <a:custGeom>
            <a:avLst/>
            <a:gdLst/>
            <a:ahLst/>
            <a:cxnLst/>
            <a:rect r="r" b="b" t="t" l="l"/>
            <a:pathLst>
              <a:path h="1918911" w="10033520">
                <a:moveTo>
                  <a:pt x="0" y="0"/>
                </a:moveTo>
                <a:lnTo>
                  <a:pt x="10033520" y="0"/>
                </a:lnTo>
                <a:lnTo>
                  <a:pt x="10033520" y="1918910"/>
                </a:lnTo>
                <a:lnTo>
                  <a:pt x="0" y="191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12256" y="275094"/>
            <a:ext cx="9263489" cy="59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</a:pPr>
            <a:r>
              <a:rPr lang="en-US" b="true" sz="4406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COMPETITION SUBMISSION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24927" y="1331131"/>
            <a:ext cx="9838147" cy="7624738"/>
          </a:xfrm>
          <a:custGeom>
            <a:avLst/>
            <a:gdLst/>
            <a:ahLst/>
            <a:cxnLst/>
            <a:rect r="r" b="b" t="t" l="l"/>
            <a:pathLst>
              <a:path h="7624738" w="9838147">
                <a:moveTo>
                  <a:pt x="0" y="0"/>
                </a:moveTo>
                <a:lnTo>
                  <a:pt x="9838146" y="0"/>
                </a:lnTo>
                <a:lnTo>
                  <a:pt x="9838146" y="7624738"/>
                </a:lnTo>
                <a:lnTo>
                  <a:pt x="0" y="762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2667" y="297435"/>
            <a:ext cx="7882666" cy="58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06"/>
              </a:lnSpc>
            </a:pPr>
            <a:r>
              <a:rPr lang="en-US" b="true" sz="4406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COMPETITION SUBMISSION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8554" y="4346575"/>
            <a:ext cx="14970891" cy="186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b="true" sz="14000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DISCUSSION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5800" y="449227"/>
            <a:ext cx="14616400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DATASET SELECTION &amp; IMPACT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70751" y="1303302"/>
            <a:ext cx="16946497" cy="854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8"/>
              </a:lnSpc>
            </a:pPr>
            <a:r>
              <a:rPr lang="en-US" sz="4070" b="true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choice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Offici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al SemEval-2026 Task 13 Subtask A dataset (mandatory benchmark)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Fixed training, validation, and test splits (competition-compliant)</a:t>
            </a:r>
          </a:p>
          <a:p>
            <a:pPr algn="just">
              <a:lnSpc>
                <a:spcPts val="5698"/>
              </a:lnSpc>
            </a:pPr>
            <a:r>
              <a:rPr lang="en-US" b="true" sz="407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 on performance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Training &amp; validation sets: balanced classes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Test set: highly imbalanced (≈ 22% machine-generated code)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Large validation–test gap reveals severe distribution shift</a:t>
            </a:r>
          </a:p>
          <a:p>
            <a:pPr algn="just">
              <a:lnSpc>
                <a:spcPts val="5698"/>
              </a:lnSpc>
            </a:pPr>
            <a:r>
              <a:rPr lang="en-US" b="true" sz="407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takeaway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Dataset composition strongly affects generalization and evaluation reliability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44738" y="630238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APPROACH SELECTION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0751" y="1490464"/>
            <a:ext cx="16946497" cy="854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8"/>
              </a:lnSpc>
            </a:pPr>
            <a:r>
              <a:rPr lang="en-US" sz="4070" b="true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approach</a:t>
            </a:r>
          </a:p>
          <a:p>
            <a:pPr algn="just">
              <a:lnSpc>
                <a:spcPts val="5698"/>
              </a:lnSpc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Combination of: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Feature-based mo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dels (CatBoost, XGBoost)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Neural transformer models (ModernBERT, CodeBERT, UniXcoder)</a:t>
            </a:r>
          </a:p>
          <a:p>
            <a:pPr algn="just">
              <a:lnSpc>
                <a:spcPts val="5698"/>
              </a:lnSpc>
            </a:pPr>
            <a:r>
              <a:rPr lang="en-US" b="true" sz="407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Transformers capture deep semantic and structural patterns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eature-based models provide interpretability</a:t>
            </a:r>
          </a:p>
          <a:p>
            <a:pPr algn="just">
              <a:lnSpc>
                <a:spcPts val="5698"/>
              </a:lnSpc>
            </a:pPr>
            <a:r>
              <a:rPr lang="en-US" b="true" sz="407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Disadvantages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High-capacity models overfit to train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ing artifacts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Handcrafted features are brittle across languages and domains</a:t>
            </a:r>
          </a:p>
          <a:p>
            <a:pPr algn="just">
              <a:lnSpc>
                <a:spcPts val="5698"/>
              </a:lnSpc>
            </a:pP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3301" y="332244"/>
            <a:ext cx="11981399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COMPARISON WITH EXISTING SYSTEMS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3583" y="2204839"/>
            <a:ext cx="15820835" cy="783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8"/>
              </a:lnSpc>
            </a:pPr>
            <a:r>
              <a:rPr lang="en-US" sz="4070" b="true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Observed trend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Complex mo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dels perform extremely well on validation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Simple models generalize better on the test set</a:t>
            </a:r>
          </a:p>
          <a:p>
            <a:pPr algn="just">
              <a:lnSpc>
                <a:spcPts val="5698"/>
              </a:lnSpc>
            </a:pPr>
            <a:r>
              <a:rPr lang="en-US" b="true" sz="407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set Macro F1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TF-IDF + Lin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ear SVM: ≈ 0.46 (best overall)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CatBoost: ≈ 0.38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CodeBERT: ≈ 0.346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GraphCodeBERT: ≈ 0.25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UniXcoder: ≈ 0.31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XGBoost: ≈ 0.27</a:t>
            </a:r>
          </a:p>
          <a:p>
            <a:pPr algn="just">
              <a:lnSpc>
                <a:spcPts val="5698"/>
              </a:lnSpc>
            </a:pP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3583" y="1878141"/>
            <a:ext cx="15820835" cy="640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8"/>
              </a:lnSpc>
            </a:pPr>
            <a:r>
              <a:rPr lang="en-US" sz="4070" b="true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Interpretation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Simpler lexical baselines are less sensitive to generator-specific artifacts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State-of-the-art models struggle under distribution shift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CoDet-M4 an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 Droid report high validation performance for 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CatBoost 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nd t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ransformers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We observe the same trend, but show a large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validation–test gap under SemEval test conditions</a:t>
            </a:r>
          </a:p>
          <a:p>
            <a:pPr algn="just">
              <a:lnSpc>
                <a:spcPts val="5698"/>
              </a:lnSpc>
            </a:pP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982722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LIMITATIONS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0751" y="1836797"/>
            <a:ext cx="16946497" cy="783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8"/>
              </a:lnSpc>
            </a:pPr>
          </a:p>
          <a:p>
            <a:pPr algn="just">
              <a:lnSpc>
                <a:spcPts val="5698"/>
              </a:lnSpc>
            </a:pPr>
            <a:r>
              <a:rPr lang="en-US" sz="4070" b="true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lim</a:t>
            </a:r>
            <a:r>
              <a:rPr lang="en-US" b="true" sz="407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itation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Poor robustness to unseen distributions</a:t>
            </a:r>
          </a:p>
          <a:p>
            <a:pPr algn="just">
              <a:lnSpc>
                <a:spcPts val="5698"/>
              </a:lnSpc>
            </a:pPr>
            <a:r>
              <a:rPr lang="en-US" b="true" sz="407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issues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Reliance on:</a:t>
            </a:r>
          </a:p>
          <a:p>
            <a:pPr algn="just">
              <a:lnSpc>
                <a:spcPts val="5698"/>
              </a:lnSpc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        - 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Formatting patterns</a:t>
            </a:r>
          </a:p>
          <a:p>
            <a:pPr algn="just">
              <a:lnSpc>
                <a:spcPts val="5698"/>
              </a:lnSpc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        - Language-specific structural features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Structural features (e.g., AST depth, line length) do not transfer well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Class imbalance causes AI over-prediction</a:t>
            </a:r>
          </a:p>
          <a:p>
            <a:pPr algn="just">
              <a:lnSpc>
                <a:spcPts val="5698"/>
              </a:lnSpc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        - High recall, low precision on test set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2167" y="279435"/>
            <a:ext cx="15503667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POTENTIAL IMPROVEMENTS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9741" y="1133510"/>
            <a:ext cx="17308518" cy="960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900" b="true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</a:t>
            </a:r>
            <a:r>
              <a:rPr lang="en-US" sz="3900" b="true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ith more time </a:t>
            </a:r>
            <a:r>
              <a:rPr lang="en-US" b="true" sz="390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</a:t>
            </a:r>
            <a:r>
              <a:rPr lang="en-US" b="true" sz="390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390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</a:t>
            </a:r>
            <a:r>
              <a:rPr lang="en-US" b="true" sz="390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</a:t>
            </a:r>
            <a:r>
              <a:rPr lang="en-US" b="true" sz="390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</a:t>
            </a:r>
            <a:r>
              <a:rPr lang="en-US" b="true" sz="390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rc</a:t>
            </a:r>
            <a:r>
              <a:rPr lang="en-US" b="true" sz="390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</a:t>
            </a: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Da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u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gme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tation</a:t>
            </a:r>
          </a:p>
          <a:p>
            <a:pPr algn="just" marL="1684020" indent="-561340" lvl="2">
              <a:lnSpc>
                <a:spcPts val="5459"/>
              </a:lnSpc>
              <a:buFont typeface="Arial"/>
              <a:buChar char="⚬"/>
            </a:pP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Variabl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r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aming,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i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nden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ation va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ri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tion</a:t>
            </a:r>
          </a:p>
          <a:p>
            <a:pPr algn="just" marL="1684020" indent="-561340" lvl="2">
              <a:lnSpc>
                <a:spcPts val="5459"/>
              </a:lnSpc>
              <a:buFont typeface="Arial"/>
              <a:buChar char="⚬"/>
            </a:pP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Adv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ar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ia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od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ge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rati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Model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ens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embling</a:t>
            </a:r>
          </a:p>
          <a:p>
            <a:pPr algn="just" marL="1684020" indent="-561340" lvl="2">
              <a:lnSpc>
                <a:spcPts val="5459"/>
              </a:lnSpc>
              <a:buFont typeface="Arial"/>
              <a:buChar char="⚬"/>
            </a:pP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Combine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TF-IDF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SVM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robustness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with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as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k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 CodeBERT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structur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mod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ling</a:t>
            </a: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Calibr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ion st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ategi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</a:p>
          <a:p>
            <a:pPr algn="just" marL="1684020" indent="-561340" lvl="2">
              <a:lnSpc>
                <a:spcPts val="5459"/>
              </a:lnSpc>
              <a:buFont typeface="Arial"/>
              <a:buChar char="⚬"/>
            </a:pP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Probabili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y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cal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ibr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ion</a:t>
            </a:r>
          </a:p>
          <a:p>
            <a:pPr algn="just" marL="1684020" indent="-561340" lvl="2">
              <a:lnSpc>
                <a:spcPts val="5459"/>
              </a:lnSpc>
              <a:buFont typeface="Arial"/>
              <a:buChar char="⚬"/>
            </a:pP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Dynamic th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resh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ing f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 imbalance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es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di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stribu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tion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</a:p>
          <a:p>
            <a:pPr algn="just">
              <a:lnSpc>
                <a:spcPts val="5459"/>
              </a:lnSpc>
            </a:pPr>
            <a:r>
              <a:rPr lang="en-US" b="true" sz="3900">
                <a:solidFill>
                  <a:srgbClr val="0327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</a:t>
            </a:r>
          </a:p>
          <a:p>
            <a:pPr algn="just" marL="842010" indent="-421005" lvl="1">
              <a:lnSpc>
                <a:spcPts val="5459"/>
              </a:lnSpc>
              <a:buFont typeface="Arial"/>
              <a:buChar char="•"/>
            </a:pP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Improve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robustness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and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g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ene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rali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zat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ion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acr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ss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unse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domain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 and g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nera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90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ors</a:t>
            </a:r>
          </a:p>
          <a:p>
            <a:pPr algn="just">
              <a:lnSpc>
                <a:spcPts val="569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84515" y="6078605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44738" y="116205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KEY MESSAGE OF THE 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087" y="3495295"/>
            <a:ext cx="16911825" cy="287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0066" indent="-440033" lvl="1">
              <a:lnSpc>
                <a:spcPts val="5706"/>
              </a:lnSpc>
              <a:buFont typeface="Arial"/>
              <a:buChar char="•"/>
            </a:pPr>
            <a:r>
              <a:rPr lang="en-US" sz="4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Detecting machine generated code is a challenging problem</a:t>
            </a:r>
          </a:p>
          <a:p>
            <a:pPr algn="just" marL="880066" indent="-440033" lvl="1">
              <a:lnSpc>
                <a:spcPts val="5706"/>
              </a:lnSpc>
              <a:buFont typeface="Arial"/>
              <a:buChar char="•"/>
            </a:pPr>
            <a:r>
              <a:rPr lang="en-US" sz="4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Multiple modeling strategies are required for robust analysis</a:t>
            </a:r>
          </a:p>
          <a:p>
            <a:pPr algn="just" marL="880066" indent="-440033" lvl="1">
              <a:lnSpc>
                <a:spcPts val="5706"/>
              </a:lnSpc>
              <a:buFont typeface="Arial"/>
              <a:buChar char="•"/>
            </a:pPr>
            <a:r>
              <a:rPr lang="en-US" sz="4076">
                <a:solidFill>
                  <a:srgbClr val="03275A"/>
                </a:solidFill>
                <a:latin typeface="Amiko"/>
                <a:ea typeface="Amiko"/>
                <a:cs typeface="Amiko"/>
                <a:sym typeface="Amiko"/>
              </a:rPr>
              <a:t>Comparable model performance highlights generalization difficulty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1544" y="1767225"/>
            <a:ext cx="1099852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DISCUSSION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7379" y="3249120"/>
            <a:ext cx="16946497" cy="425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Major 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discrepancy observed between validation and test performance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Nearly all models achieve near perfect validation F1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Performance collapses under out of distribution test conditions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Highlights fundamental challenges in machine generated code detection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05616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875547" y="9020664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3"/>
                </a:lnTo>
                <a:lnTo>
                  <a:pt x="0" y="1126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77791" y="5627293"/>
            <a:ext cx="8906030" cy="4408485"/>
          </a:xfrm>
          <a:custGeom>
            <a:avLst/>
            <a:gdLst/>
            <a:ahLst/>
            <a:cxnLst/>
            <a:rect r="r" b="b" t="t" l="l"/>
            <a:pathLst>
              <a:path h="4408485" w="8906030">
                <a:moveTo>
                  <a:pt x="0" y="0"/>
                </a:moveTo>
                <a:lnTo>
                  <a:pt x="8906030" y="0"/>
                </a:lnTo>
                <a:lnTo>
                  <a:pt x="8906030" y="4408485"/>
                </a:lnTo>
                <a:lnTo>
                  <a:pt x="0" y="44084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31544" y="727765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VALIDATION VS TEST PERFORMANCE GAP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1856" y="2758201"/>
            <a:ext cx="16417900" cy="349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Validation F1 scores around 0.99 across most models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Test F1 scores drop sharply to approximately 0.25–0.38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Observed for both feature based and transformer based models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Indicates lack of robustness beyond training distribution</a:t>
            </a:r>
          </a:p>
          <a:p>
            <a:pPr algn="just">
              <a:lnSpc>
                <a:spcPts val="5558"/>
              </a:lnSpc>
            </a:pP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30068" y="702471"/>
            <a:ext cx="2503326" cy="2628164"/>
          </a:xfrm>
          <a:custGeom>
            <a:avLst/>
            <a:gdLst/>
            <a:ahLst/>
            <a:cxnLst/>
            <a:rect r="r" b="b" t="t" l="l"/>
            <a:pathLst>
              <a:path h="2628164" w="2503326">
                <a:moveTo>
                  <a:pt x="0" y="0"/>
                </a:moveTo>
                <a:lnTo>
                  <a:pt x="2503326" y="0"/>
                </a:lnTo>
                <a:lnTo>
                  <a:pt x="2503326" y="2628164"/>
                </a:lnTo>
                <a:lnTo>
                  <a:pt x="0" y="26281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4821" y="3721685"/>
            <a:ext cx="16616139" cy="349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Training and v</a:t>
            </a: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alidation sets share generator specific artifacts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High capacity models learn shortcuts instead of true semantics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Memorization of naming conventions, comments, and imports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High in-distribution accuracy does not imply real world reliability</a:t>
            </a:r>
          </a:p>
          <a:p>
            <a:pPr algn="just">
              <a:lnSpc>
                <a:spcPts val="555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487799" y="1324312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THE GENERALIZATION PARADOX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4738" y="881400"/>
            <a:ext cx="10998524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SPURIOUS CORRELATIONS IN TRANSFORMERS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601" y="4002865"/>
            <a:ext cx="16229037" cy="3637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0368" indent="-450184" lvl="1">
              <a:lnSpc>
                <a:spcPts val="5838"/>
              </a:lnSpc>
              <a:buFont typeface="Arial"/>
              <a:buChar char="•"/>
            </a:pPr>
            <a:r>
              <a:rPr lang="en-US" sz="41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Mode</a:t>
            </a:r>
            <a:r>
              <a:rPr lang="en-US" sz="41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ls rely on superficial stylistic cues</a:t>
            </a:r>
          </a:p>
          <a:p>
            <a:pPr algn="just" marL="900368" indent="-450184" lvl="1">
              <a:lnSpc>
                <a:spcPts val="5838"/>
              </a:lnSpc>
              <a:buFont typeface="Arial"/>
              <a:buChar char="•"/>
            </a:pPr>
            <a:r>
              <a:rPr lang="en-US" sz="41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These cues do not transfer to unseen generators or domains</a:t>
            </a:r>
          </a:p>
          <a:p>
            <a:pPr algn="just" marL="900368" indent="-450184" lvl="1">
              <a:lnSpc>
                <a:spcPts val="5838"/>
              </a:lnSpc>
              <a:buFont typeface="Arial"/>
              <a:buChar char="•"/>
            </a:pPr>
            <a:r>
              <a:rPr lang="en-US" sz="41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Test set likely contains new languages or newer LLM outputs</a:t>
            </a:r>
          </a:p>
          <a:p>
            <a:pPr algn="just" marL="900368" indent="-450184" lvl="1">
              <a:lnSpc>
                <a:spcPts val="5838"/>
              </a:lnSpc>
              <a:buFont typeface="Arial"/>
              <a:buChar char="•"/>
            </a:pPr>
            <a:r>
              <a:rPr lang="en-US" sz="41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Learned patterns fail under distribution shift</a:t>
            </a:r>
          </a:p>
          <a:p>
            <a:pPr algn="just">
              <a:lnSpc>
                <a:spcPts val="5838"/>
              </a:lnSpc>
            </a:pP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9133" y="3362944"/>
            <a:ext cx="15583346" cy="349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TF IDF p</a:t>
            </a: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lus Linear SVM outperforms transformers on test set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Test F1 around 0.46 for lexical baseline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Transformer models remain below approximately 0.35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Simpler models overfit less under severe distribution shift</a:t>
            </a:r>
          </a:p>
          <a:p>
            <a:pPr algn="just">
              <a:lnSpc>
                <a:spcPts val="555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497556" y="6862548"/>
            <a:ext cx="13266500" cy="1210568"/>
          </a:xfrm>
          <a:custGeom>
            <a:avLst/>
            <a:gdLst/>
            <a:ahLst/>
            <a:cxnLst/>
            <a:rect r="r" b="b" t="t" l="l"/>
            <a:pathLst>
              <a:path h="1210568" w="13266500">
                <a:moveTo>
                  <a:pt x="0" y="0"/>
                </a:moveTo>
                <a:lnTo>
                  <a:pt x="13266500" y="0"/>
                </a:lnTo>
                <a:lnTo>
                  <a:pt x="13266500" y="1210568"/>
                </a:lnTo>
                <a:lnTo>
                  <a:pt x="0" y="1210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31544" y="881400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SIMPLICITY VS COMPLEXITY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1544" y="1514535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WHY LEXICAL MODELS GENERALIZE BETTER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1578" y="4070234"/>
            <a:ext cx="15478457" cy="395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81064" indent="-490532" lvl="1">
              <a:lnSpc>
                <a:spcPts val="6361"/>
              </a:lnSpc>
              <a:buFont typeface="Arial"/>
              <a:buChar char="•"/>
            </a:pPr>
            <a:r>
              <a:rPr lang="en-US" sz="454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Re</a:t>
            </a:r>
            <a:r>
              <a:rPr lang="en-US" sz="454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ly on coarse n gram statistics</a:t>
            </a:r>
          </a:p>
          <a:p>
            <a:pPr algn="just" marL="981064" indent="-490532" lvl="1">
              <a:lnSpc>
                <a:spcPts val="6361"/>
              </a:lnSpc>
              <a:buFont typeface="Arial"/>
              <a:buChar char="•"/>
            </a:pPr>
            <a:r>
              <a:rPr lang="en-US" sz="454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Avoid over interpretation of deep syntactic patterns</a:t>
            </a:r>
          </a:p>
          <a:p>
            <a:pPr algn="just" marL="981064" indent="-490532" lvl="1">
              <a:lnSpc>
                <a:spcPts val="6361"/>
              </a:lnSpc>
              <a:buFont typeface="Arial"/>
              <a:buChar char="•"/>
            </a:pPr>
            <a:r>
              <a:rPr lang="en-US" sz="454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Less sensitive to generator specific structure</a:t>
            </a:r>
          </a:p>
          <a:p>
            <a:pPr algn="just" marL="981064" indent="-490532" lvl="1">
              <a:lnSpc>
                <a:spcPts val="6361"/>
              </a:lnSpc>
              <a:buFont typeface="Arial"/>
              <a:buChar char="•"/>
            </a:pPr>
            <a:r>
              <a:rPr lang="en-US" sz="4544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Benefit from implicit regularization</a:t>
            </a:r>
          </a:p>
          <a:p>
            <a:pPr algn="just">
              <a:lnSpc>
                <a:spcPts val="6361"/>
              </a:lnSpc>
            </a:pP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4391" y="1925405"/>
            <a:ext cx="12959218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STRUCTURAL FEATURE ENGINEERING LIMITATIONS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28310"/>
            <a:ext cx="15906378" cy="354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CatB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oost and XGBoost perform strongly on validation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Test performance remains weak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Structural features vary significantly across languages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Fixed heuristics fail in multilingual and multi domain settings</a:t>
            </a:r>
          </a:p>
          <a:p>
            <a:pPr algn="just">
              <a:lnSpc>
                <a:spcPts val="5698"/>
              </a:lnSpc>
            </a:pP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99211" y="7950959"/>
            <a:ext cx="2061365" cy="2084819"/>
          </a:xfrm>
          <a:custGeom>
            <a:avLst/>
            <a:gdLst/>
            <a:ahLst/>
            <a:cxnLst/>
            <a:rect r="r" b="b" t="t" l="l"/>
            <a:pathLst>
              <a:path h="2084819" w="2061365">
                <a:moveTo>
                  <a:pt x="0" y="0"/>
                </a:moveTo>
                <a:lnTo>
                  <a:pt x="2061365" y="0"/>
                </a:lnTo>
                <a:lnTo>
                  <a:pt x="2061365" y="2084819"/>
                </a:lnTo>
                <a:lnTo>
                  <a:pt x="0" y="2084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95703" y="7919959"/>
            <a:ext cx="2296593" cy="2296593"/>
          </a:xfrm>
          <a:custGeom>
            <a:avLst/>
            <a:gdLst/>
            <a:ahLst/>
            <a:cxnLst/>
            <a:rect r="r" b="b" t="t" l="l"/>
            <a:pathLst>
              <a:path h="2296593" w="2296593">
                <a:moveTo>
                  <a:pt x="0" y="0"/>
                </a:moveTo>
                <a:lnTo>
                  <a:pt x="2296594" y="0"/>
                </a:lnTo>
                <a:lnTo>
                  <a:pt x="2296594" y="2296594"/>
                </a:lnTo>
                <a:lnTo>
                  <a:pt x="0" y="2296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25697" y="8051719"/>
            <a:ext cx="1664151" cy="1883298"/>
          </a:xfrm>
          <a:custGeom>
            <a:avLst/>
            <a:gdLst/>
            <a:ahLst/>
            <a:cxnLst/>
            <a:rect r="r" b="b" t="t" l="l"/>
            <a:pathLst>
              <a:path h="1883298" w="1664151">
                <a:moveTo>
                  <a:pt x="0" y="0"/>
                </a:moveTo>
                <a:lnTo>
                  <a:pt x="1664151" y="0"/>
                </a:lnTo>
                <a:lnTo>
                  <a:pt x="1664151" y="1883299"/>
                </a:lnTo>
                <a:lnTo>
                  <a:pt x="0" y="18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4738" y="1514535"/>
            <a:ext cx="10998524" cy="270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LANGUAGE SENSITIVITY OF STRUCTURAL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72692" y="4591316"/>
            <a:ext cx="14142616" cy="354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Pyth</a:t>
            </a: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on, Java, and C++ have distinct structural styles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Indentation, line length, and spacing are not invariant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Structural signals do not generalize across languages</a:t>
            </a:r>
          </a:p>
          <a:p>
            <a:pPr algn="just" marL="878778" indent="-439389" lvl="1">
              <a:lnSpc>
                <a:spcPts val="5698"/>
              </a:lnSpc>
              <a:buFont typeface="Arial"/>
              <a:buChar char="•"/>
            </a:pPr>
            <a:r>
              <a:rPr lang="en-US" sz="40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Limits applicability of handcrafted features</a:t>
            </a:r>
          </a:p>
          <a:p>
            <a:pPr algn="just">
              <a:lnSpc>
                <a:spcPts val="5698"/>
              </a:lnSpc>
            </a:pP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1544" y="1514535"/>
            <a:ext cx="1099852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EFFECT OF SEMANTIC MASKING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5093" y="3922875"/>
            <a:ext cx="15431319" cy="373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1957" indent="-460979" lvl="1">
              <a:lnSpc>
                <a:spcPts val="5978"/>
              </a:lnSpc>
              <a:buFont typeface="Arial"/>
              <a:buChar char="•"/>
            </a:pP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ariable masking improves CodeBERT test performance</a:t>
            </a:r>
          </a:p>
          <a:p>
            <a:pPr algn="just" marL="921957" indent="-460979" lvl="1">
              <a:lnSpc>
                <a:spcPts val="5978"/>
              </a:lnSpc>
              <a:buFont typeface="Arial"/>
              <a:buChar char="•"/>
            </a:pP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Forces attention to control flow and syntax</a:t>
            </a:r>
          </a:p>
          <a:p>
            <a:pPr algn="just" marL="921957" indent="-460979" lvl="1">
              <a:lnSpc>
                <a:spcPts val="5978"/>
              </a:lnSpc>
              <a:buFont typeface="Arial"/>
              <a:buChar char="•"/>
            </a:pP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Achieves best test F1 among neural models</a:t>
            </a:r>
          </a:p>
          <a:p>
            <a:pPr algn="just" marL="921957" indent="-460979" lvl="1">
              <a:lnSpc>
                <a:spcPts val="5978"/>
              </a:lnSpc>
              <a:buFont typeface="Arial"/>
              <a:buChar char="•"/>
            </a:pPr>
            <a:r>
              <a:rPr lang="en-US" sz="42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Demonstrates value of reducing lexical leakage</a:t>
            </a:r>
          </a:p>
          <a:p>
            <a:pPr algn="just">
              <a:lnSpc>
                <a:spcPts val="5978"/>
              </a:lnSpc>
            </a:pP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365" y="6257806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0" y="0"/>
                </a:moveTo>
                <a:lnTo>
                  <a:pt x="10093406" y="0"/>
                </a:lnTo>
                <a:lnTo>
                  <a:pt x="10093406" y="6000988"/>
                </a:lnTo>
                <a:lnTo>
                  <a:pt x="0" y="600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265860" y="-1023938"/>
            <a:ext cx="10093406" cy="6000989"/>
          </a:xfrm>
          <a:custGeom>
            <a:avLst/>
            <a:gdLst/>
            <a:ahLst/>
            <a:cxnLst/>
            <a:rect r="r" b="b" t="t" l="l"/>
            <a:pathLst>
              <a:path h="6000989" w="10093406">
                <a:moveTo>
                  <a:pt x="10093406" y="6000989"/>
                </a:moveTo>
                <a:lnTo>
                  <a:pt x="0" y="6000989"/>
                </a:lnTo>
                <a:lnTo>
                  <a:pt x="0" y="0"/>
                </a:lnTo>
                <a:lnTo>
                  <a:pt x="10093406" y="0"/>
                </a:lnTo>
                <a:lnTo>
                  <a:pt x="10093406" y="600098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749240">
            <a:off x="14107833" y="8613248"/>
            <a:ext cx="2252125" cy="1126062"/>
          </a:xfrm>
          <a:custGeom>
            <a:avLst/>
            <a:gdLst/>
            <a:ahLst/>
            <a:cxnLst/>
            <a:rect r="r" b="b" t="t" l="l"/>
            <a:pathLst>
              <a:path h="1126062" w="2252125">
                <a:moveTo>
                  <a:pt x="0" y="0"/>
                </a:moveTo>
                <a:lnTo>
                  <a:pt x="2252124" y="0"/>
                </a:lnTo>
                <a:lnTo>
                  <a:pt x="2252124" y="1126062"/>
                </a:lnTo>
                <a:lnTo>
                  <a:pt x="0" y="1126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749240">
            <a:off x="1905275" y="650043"/>
            <a:ext cx="2128989" cy="1064495"/>
          </a:xfrm>
          <a:custGeom>
            <a:avLst/>
            <a:gdLst/>
            <a:ahLst/>
            <a:cxnLst/>
            <a:rect r="r" b="b" t="t" l="l"/>
            <a:pathLst>
              <a:path h="1064495" w="2128989">
                <a:moveTo>
                  <a:pt x="0" y="1064495"/>
                </a:moveTo>
                <a:lnTo>
                  <a:pt x="2128989" y="1064495"/>
                </a:lnTo>
                <a:lnTo>
                  <a:pt x="2128989" y="0"/>
                </a:lnTo>
                <a:lnTo>
                  <a:pt x="0" y="0"/>
                </a:lnTo>
                <a:lnTo>
                  <a:pt x="0" y="10644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1586" y="8853488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1"/>
                </a:lnTo>
                <a:lnTo>
                  <a:pt x="0" y="2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69488" y="-983397"/>
            <a:ext cx="2364581" cy="2364581"/>
          </a:xfrm>
          <a:custGeom>
            <a:avLst/>
            <a:gdLst/>
            <a:ahLst/>
            <a:cxnLst/>
            <a:rect r="r" b="b" t="t" l="l"/>
            <a:pathLst>
              <a:path h="2364581" w="2364581">
                <a:moveTo>
                  <a:pt x="0" y="0"/>
                </a:moveTo>
                <a:lnTo>
                  <a:pt x="2364581" y="0"/>
                </a:lnTo>
                <a:lnTo>
                  <a:pt x="2364581" y="2364582"/>
                </a:lnTo>
                <a:lnTo>
                  <a:pt x="0" y="2364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1544" y="1325166"/>
            <a:ext cx="10998524" cy="275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7199">
                <a:solidFill>
                  <a:srgbClr val="03275A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ARCHITECTURE DEPENDENT MASKING EFFECTS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2942" y="4469904"/>
            <a:ext cx="16655728" cy="3499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ame masking strategy degrades UniXcoder performance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UniXcoder relies on interaction between variables and AST nodes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Indicates architecture specific input dependencies</a:t>
            </a:r>
          </a:p>
          <a:p>
            <a:pPr algn="just" marL="857189" indent="-428594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3275A"/>
                </a:solidFill>
                <a:latin typeface="Canva Sans"/>
                <a:ea typeface="Canva Sans"/>
                <a:cs typeface="Canva Sans"/>
                <a:sym typeface="Canva Sans"/>
              </a:rPr>
              <a:t>One size preprocessing does not fit all models</a:t>
            </a:r>
          </a:p>
          <a:p>
            <a:pPr algn="just">
              <a:lnSpc>
                <a:spcPts val="555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DAG9iHKBB8M</dc:identifier>
  <dcterms:modified xsi:type="dcterms:W3CDTF">2011-08-01T06:04:30Z</dcterms:modified>
  <cp:revision>1</cp:revision>
  <dc:title>Group18_final_presentation</dc:title>
</cp:coreProperties>
</file>